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256" r:id="rId5"/>
    <p:sldId id="382" r:id="rId6"/>
    <p:sldId id="383" r:id="rId7"/>
    <p:sldId id="385" r:id="rId8"/>
    <p:sldId id="440" r:id="rId9"/>
    <p:sldId id="384" r:id="rId10"/>
    <p:sldId id="458" r:id="rId11"/>
    <p:sldId id="467" r:id="rId12"/>
    <p:sldId id="387" r:id="rId13"/>
    <p:sldId id="388" r:id="rId14"/>
    <p:sldId id="462" r:id="rId15"/>
    <p:sldId id="389" r:id="rId16"/>
    <p:sldId id="466" r:id="rId17"/>
    <p:sldId id="391" r:id="rId18"/>
    <p:sldId id="432" r:id="rId19"/>
    <p:sldId id="441" r:id="rId20"/>
    <p:sldId id="445" r:id="rId21"/>
    <p:sldId id="392" r:id="rId22"/>
    <p:sldId id="393" r:id="rId23"/>
    <p:sldId id="394" r:id="rId24"/>
    <p:sldId id="395" r:id="rId25"/>
    <p:sldId id="396" r:id="rId26"/>
    <p:sldId id="397" r:id="rId27"/>
    <p:sldId id="469" r:id="rId28"/>
    <p:sldId id="468" r:id="rId29"/>
    <p:sldId id="398" r:id="rId30"/>
    <p:sldId id="399" r:id="rId31"/>
    <p:sldId id="400" r:id="rId32"/>
    <p:sldId id="433" r:id="rId33"/>
    <p:sldId id="401" r:id="rId34"/>
    <p:sldId id="434" r:id="rId35"/>
    <p:sldId id="442" r:id="rId36"/>
    <p:sldId id="444" r:id="rId37"/>
    <p:sldId id="402" r:id="rId38"/>
    <p:sldId id="403" r:id="rId39"/>
    <p:sldId id="404" r:id="rId40"/>
    <p:sldId id="407" r:id="rId41"/>
    <p:sldId id="408" r:id="rId42"/>
    <p:sldId id="435" r:id="rId43"/>
    <p:sldId id="409" r:id="rId44"/>
    <p:sldId id="436" r:id="rId45"/>
    <p:sldId id="443" r:id="rId46"/>
    <p:sldId id="364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2" r:id="rId59"/>
    <p:sldId id="423" r:id="rId60"/>
    <p:sldId id="425" r:id="rId61"/>
    <p:sldId id="426" r:id="rId62"/>
    <p:sldId id="427" r:id="rId63"/>
    <p:sldId id="428" r:id="rId64"/>
    <p:sldId id="429" r:id="rId65"/>
    <p:sldId id="430" r:id="rId66"/>
    <p:sldId id="431" r:id="rId67"/>
  </p:sldIdLst>
  <p:sldSz cx="12192000" cy="6858000"/>
  <p:notesSz cx="6858000" cy="9144000"/>
  <p:embeddedFontLst>
    <p:embeddedFont>
      <p:font typeface="Rubik Bold"/>
      <p:bold r:id="rId70"/>
    </p:embeddedFont>
    <p:embeddedFont>
      <p:font typeface="Rubik Light" charset="-79"/>
      <p:regular r:id="rId71"/>
      <p:italic r:id="rId72"/>
    </p:embeddedFont>
  </p:embeddedFont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 SCREEN" id="{946803A3-5589-481C-A13A-D1239BA69381}">
          <p14:sldIdLst>
            <p14:sldId id="256"/>
          </p14:sldIdLst>
        </p14:section>
        <p14:section name="UNIT 04" id="{A2E93219-7E47-412A-99D1-6B0E8844C995}">
          <p14:sldIdLst>
            <p14:sldId id="382"/>
          </p14:sldIdLst>
        </p14:section>
        <p14:section name="UNIT 04 : LESSON 01" id="{6C69C9C3-49C1-41ED-ABEC-5816DA8F134C}">
          <p14:sldIdLst>
            <p14:sldId id="383"/>
            <p14:sldId id="385"/>
            <p14:sldId id="440"/>
            <p14:sldId id="384"/>
            <p14:sldId id="458"/>
            <p14:sldId id="467"/>
            <p14:sldId id="387"/>
            <p14:sldId id="388"/>
            <p14:sldId id="462"/>
            <p14:sldId id="389"/>
            <p14:sldId id="466"/>
          </p14:sldIdLst>
        </p14:section>
        <p14:section name="UNIT 04 : LESSON 02" id="{04C092AE-B828-4A96-BD83-3EF6A4E57337}">
          <p14:sldIdLst>
            <p14:sldId id="391"/>
            <p14:sldId id="432"/>
            <p14:sldId id="441"/>
            <p14:sldId id="445"/>
            <p14:sldId id="392"/>
            <p14:sldId id="393"/>
            <p14:sldId id="394"/>
            <p14:sldId id="395"/>
            <p14:sldId id="396"/>
            <p14:sldId id="397"/>
            <p14:sldId id="469"/>
            <p14:sldId id="468"/>
            <p14:sldId id="398"/>
            <p14:sldId id="399"/>
            <p14:sldId id="400"/>
            <p14:sldId id="433"/>
          </p14:sldIdLst>
        </p14:section>
        <p14:section name="UNIT 04 : LESSON 03" id="{FCD91E75-82B3-4B5B-AC23-78FF6CBC7D0B}">
          <p14:sldIdLst>
            <p14:sldId id="401"/>
            <p14:sldId id="434"/>
            <p14:sldId id="442"/>
            <p14:sldId id="444"/>
            <p14:sldId id="402"/>
            <p14:sldId id="403"/>
            <p14:sldId id="404"/>
            <p14:sldId id="407"/>
            <p14:sldId id="408"/>
            <p14:sldId id="435"/>
          </p14:sldIdLst>
        </p14:section>
        <p14:section name="UNIT 04 - LESSON 04" id="{7D662829-7FA7-432B-86B0-503DD28DA722}">
          <p14:sldIdLst>
            <p14:sldId id="409"/>
            <p14:sldId id="436"/>
            <p14:sldId id="443"/>
            <p14:sldId id="364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2"/>
            <p14:sldId id="423"/>
            <p14:sldId id="425"/>
            <p14:sldId id="426"/>
            <p14:sldId id="427"/>
            <p14:sldId id="428"/>
            <p14:sldId id="429"/>
            <p14:sldId id="430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1" autoAdjust="0"/>
    <p:restoredTop sz="87974" autoAdjust="0"/>
  </p:normalViewPr>
  <p:slideViewPr>
    <p:cSldViewPr snapToGrid="0">
      <p:cViewPr varScale="1">
        <p:scale>
          <a:sx n="72" d="100"/>
          <a:sy n="72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4022FD-B407-4729-4A69-2E244B91D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ubik Light" pitchFamily="2" charset="-79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FB9C6-8F13-AF41-6D39-6FAD082DB6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6D00-CB6F-40FC-AC69-C0EEA18C3126}" type="datetimeFigureOut">
              <a:rPr lang="en-US" smtClean="0">
                <a:latin typeface="Rubik Light" pitchFamily="2" charset="-79"/>
              </a:rPr>
              <a:t>1/1/2025</a:t>
            </a:fld>
            <a:endParaRPr lang="en-US" dirty="0">
              <a:latin typeface="Rubik Light" pitchFamily="2" charset="-79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6B9CB-A760-B849-D504-DCF4C8BEC9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ubik Light" pitchFamily="2" charset="-79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E28B-B448-75B7-D72D-8B8F4757D4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67F8-5FE4-4B7C-8BDF-08830E8F87BA}" type="slidenum">
              <a:rPr lang="en-US" smtClean="0">
                <a:latin typeface="Rubik Light" pitchFamily="2" charset="-79"/>
              </a:rPr>
              <a:t>‹#›</a:t>
            </a:fld>
            <a:endParaRPr lang="en-US" dirty="0">
              <a:latin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047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 Light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 Light" pitchFamily="2" charset="-79"/>
              </a:defRPr>
            </a:lvl1pPr>
          </a:lstStyle>
          <a:p>
            <a:fld id="{1C33888A-CCBE-4A52-BF1C-88F28E948251}" type="datetimeFigureOut">
              <a:rPr lang="en-US" smtClean="0"/>
              <a:pPr/>
              <a:t>1/1/2025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 Light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 Light" pitchFamily="2" charset="-79"/>
              </a:defRPr>
            </a:lvl1pPr>
          </a:lstStyle>
          <a:p>
            <a:fld id="{3CEE3EFB-B5C1-4C32-BA4C-9D80D68E24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 Light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 Light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 Light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 Light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 Light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0EDF-4E98-A783-1FB0-54517E34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5B5AD8-1BF1-2DAB-6C1D-231D5A662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D68026-C275-EB11-E680-83A2A945C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9ED619-3C7C-C9E9-C5F2-C9873E22E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3EFB-B5C1-4C32-BA4C-9D80D68E24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2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E09D-4261-7274-04AE-541FBA73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B8948E-9E0B-2BD4-0D54-5552DFB79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E137FC-FA70-3C32-DE00-D4A47C15A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57D830-F7B8-1DC1-DFD5-DEBB988B3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3EFB-B5C1-4C32-BA4C-9D80D68E24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5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3EFB-B5C1-4C32-BA4C-9D80D68E24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9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239D776-1843-256B-DFDF-E407F8A1D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5060" y="1908949"/>
            <a:ext cx="2950118" cy="366209"/>
          </a:xfrm>
          <a:prstGeom prst="roundRect">
            <a:avLst>
              <a:gd name="adj" fmla="val 17079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l" rtl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Computer Intro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22C059B-AF6F-640F-2EBC-7A74858BA6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6568" y="1894706"/>
            <a:ext cx="1274071" cy="366209"/>
          </a:xfrm>
          <a:prstGeom prst="roundRect">
            <a:avLst>
              <a:gd name="adj" fmla="val 22111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2949" y="2352139"/>
            <a:ext cx="4072229" cy="27256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01 : WHAT IS A COMPUTER ?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152905D5-8352-A41D-7EFF-084368192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949" y="2717442"/>
            <a:ext cx="4072229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02 : POWER &amp; CHARGING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E35AD0AB-7C89-2C71-A159-7C427746E1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2950" y="3081961"/>
            <a:ext cx="4072228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03 : LOGGING IN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EB7BFBA-EA45-724A-9692-900C5C46A5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2410" y="256186"/>
            <a:ext cx="2394088" cy="808476"/>
          </a:xfrm>
          <a:prstGeom prst="round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6000">
                <a:latin typeface="+mj-lt"/>
              </a:defRPr>
            </a:lvl1pPr>
          </a:lstStyle>
          <a:p>
            <a:pPr lvl="0"/>
            <a:r>
              <a:rPr lang="en-US" dirty="0"/>
              <a:t>PLAN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B54A5C5-5844-F915-16EC-19F4ADE60A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5060" y="3844235"/>
            <a:ext cx="2950118" cy="366209"/>
          </a:xfrm>
          <a:prstGeom prst="roundRect">
            <a:avLst>
              <a:gd name="adj" fmla="val 22281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l" rtl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The Desktop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B0026B9-07E2-1416-2C43-6D065197D0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86568" y="3829992"/>
            <a:ext cx="1274071" cy="366209"/>
          </a:xfrm>
          <a:prstGeom prst="roundRect">
            <a:avLst>
              <a:gd name="adj" fmla="val 22111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02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C72560BE-8E21-43B2-7F11-2776171779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32949" y="4287425"/>
            <a:ext cx="4072229" cy="27256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01 : DESKTOP NAMES AND PLACES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C7C0488F-01E4-2DE1-70C9-610CEB3D75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32949" y="4652728"/>
            <a:ext cx="4072229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02 : FUNCTIONS OF THE TASK BAR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8CD49731-FF45-CEE5-6374-B21419D658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32950" y="5017247"/>
            <a:ext cx="4072228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03 : NOTIFICATION CENTER ICONS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3E560FB-06BF-E0D5-4EA5-1E1BA3E800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5478" y="1918888"/>
            <a:ext cx="2950118" cy="366209"/>
          </a:xfrm>
          <a:prstGeom prst="roundRect">
            <a:avLst>
              <a:gd name="adj" fmla="val 24882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l" rtl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The Mouse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8F838B9-2C06-C312-29C5-58B50561D2E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6986" y="1904645"/>
            <a:ext cx="1274071" cy="366209"/>
          </a:xfrm>
          <a:prstGeom prst="roundRect">
            <a:avLst>
              <a:gd name="adj" fmla="val 22111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03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6B13677C-035E-BCA8-1D99-4765372C00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3367" y="2362078"/>
            <a:ext cx="4072229" cy="27256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01 : THE CURSOR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9BB38FE-0425-0C2F-D19B-4739ED0E4C5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3367" y="2727381"/>
            <a:ext cx="4072229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02 : THE MOUSE &amp; TOUCHPAD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57169D8-0A53-0536-70D6-147FCC0428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3368" y="3091900"/>
            <a:ext cx="4072228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03 : OTHER WAYS TO CLICK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32DF29A4-E1AC-C0CC-8AB1-0ED4EB317B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85478" y="3847079"/>
            <a:ext cx="2950118" cy="366209"/>
          </a:xfrm>
          <a:prstGeom prst="roundRect">
            <a:avLst>
              <a:gd name="adj" fmla="val 22281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l" rtl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THE DESKTOP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A3DABEA0-BE43-39F4-B27F-512A58E45B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6986" y="3832836"/>
            <a:ext cx="1274071" cy="366209"/>
          </a:xfrm>
          <a:prstGeom prst="roundRect">
            <a:avLst>
              <a:gd name="adj" fmla="val 22111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04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CFFD4AC-E40D-46A7-42D6-2C945047DC8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3367" y="4290269"/>
            <a:ext cx="4072229" cy="27256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01 : DESKTOP NAMES AND PLACES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4E210783-88AB-7E7C-321D-B27B86DA9C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63367" y="4655572"/>
            <a:ext cx="4072229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02 : FUNCTIONS OF THE TASK BAR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458E42A4-1CA2-D665-D426-6598CD33C3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63368" y="5020091"/>
            <a:ext cx="4072228" cy="27256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LESSON 03 : NOTIFICATION CENTER ICONS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3F1CFE-15F6-60D1-A3A8-A08190EAB109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0C7DE7-234C-5F35-0E3F-4BA80412418D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C7DAAB7-9747-FE61-5C42-F33864549103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0891514" y="6062092"/>
            <a:ext cx="1092842" cy="659384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548ECE5-F470-95E8-6EEF-97EFFBC17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06" y="5727968"/>
            <a:ext cx="2329452" cy="1345664"/>
          </a:xfrm>
          <a:prstGeom prst="rect">
            <a:avLst/>
          </a:prstGeom>
        </p:spPr>
      </p:pic>
      <p:pic>
        <p:nvPicPr>
          <p:cNvPr id="39" name="Picture 38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5CCA6CE8-27CD-BFEE-70EE-B32FB646A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01" y="6006240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5302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3BDD04-0926-85A7-AE76-C1A983B28A4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71675" y="313951"/>
            <a:ext cx="10006965" cy="3562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0B1EBA-B746-7AEC-6270-C49A3F49D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252685" y="1809952"/>
            <a:ext cx="5943599" cy="21617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5C338B-C329-A0AC-AA14-12FD783B99EF}"/>
              </a:ext>
            </a:extLst>
          </p:cNvPr>
          <p:cNvSpPr/>
          <p:nvPr userDrawn="1"/>
        </p:nvSpPr>
        <p:spPr>
          <a:xfrm>
            <a:off x="1971675" y="4116001"/>
            <a:ext cx="69663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7A90DF-C87B-E088-C856-7226A750BE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71675" y="4333875"/>
            <a:ext cx="10007600" cy="152876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000"/>
            </a:lvl1pPr>
          </a:lstStyle>
          <a:p>
            <a:pPr lvl="0"/>
            <a:r>
              <a:rPr lang="en-US" noProof="0" dirty="0"/>
              <a:t>This place is called the ______. It has ___ parts.</a:t>
            </a:r>
          </a:p>
          <a:p>
            <a:pPr lvl="0"/>
            <a:r>
              <a:rPr lang="en-US" noProof="0" dirty="0"/>
              <a:t>The top and biggest part is called the _______  ________.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We can use it just like the _______ part of a desk. We put and keep important things here so they’re easy to get to.</a:t>
            </a:r>
          </a:p>
          <a:p>
            <a:pPr lvl="0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DFDEC-A3F6-2F49-37B1-F4E369CA7FEB}"/>
              </a:ext>
            </a:extLst>
          </p:cNvPr>
          <p:cNvSpPr txBox="1"/>
          <p:nvPr userDrawn="1"/>
        </p:nvSpPr>
        <p:spPr>
          <a:xfrm rot="16200000">
            <a:off x="-643002" y="1763081"/>
            <a:ext cx="339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atin typeface="+mj-lt"/>
              </a:rPr>
              <a:t>ACTIVITY</a:t>
            </a:r>
          </a:p>
        </p:txBody>
      </p:sp>
      <p:pic>
        <p:nvPicPr>
          <p:cNvPr id="2" name="Picture 1" descr="A blue circle with yellow lines and a blue letter e&#10;&#10;Description automatically generated">
            <a:extLst>
              <a:ext uri="{FF2B5EF4-FFF2-40B4-BE49-F238E27FC236}">
                <a16:creationId xmlns:a16="http://schemas.microsoft.com/office/drawing/2014/main" id="{A444EB2C-1B2C-1AEE-DA0C-91313970EE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055267" cy="914400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8C30331-9AC7-3406-7565-7348F9D0EA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5728041"/>
            <a:ext cx="2329200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13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0B1EBA-B746-7AEC-6270-C49A3F49D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252685" y="1809952"/>
            <a:ext cx="5943599" cy="21617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5C338B-C329-A0AC-AA14-12FD783B99EF}"/>
              </a:ext>
            </a:extLst>
          </p:cNvPr>
          <p:cNvSpPr/>
          <p:nvPr userDrawn="1"/>
        </p:nvSpPr>
        <p:spPr>
          <a:xfrm>
            <a:off x="1971675" y="1424465"/>
            <a:ext cx="69663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7A90DF-C87B-E088-C856-7226A750BE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71040" y="1790700"/>
            <a:ext cx="10007600" cy="152876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000"/>
            </a:lvl1pPr>
          </a:lstStyle>
          <a:p>
            <a:pPr lvl="0"/>
            <a:r>
              <a:rPr lang="en-US" noProof="0" dirty="0"/>
              <a:t>My computer’s battery is _____________. </a:t>
            </a:r>
          </a:p>
          <a:p>
            <a:pPr lvl="0"/>
            <a:r>
              <a:rPr lang="en-US" noProof="0" dirty="0"/>
              <a:t>Challenge: The battery is at ____ percent.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DFDEC-A3F6-2F49-37B1-F4E369CA7FEB}"/>
              </a:ext>
            </a:extLst>
          </p:cNvPr>
          <p:cNvSpPr txBox="1"/>
          <p:nvPr userDrawn="1"/>
        </p:nvSpPr>
        <p:spPr>
          <a:xfrm rot="16200000">
            <a:off x="-643002" y="1763081"/>
            <a:ext cx="339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atin typeface="+mj-lt"/>
              </a:rPr>
              <a:t>ACTIVITY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D5F65-FDC7-A831-6586-E171BA33E642}"/>
              </a:ext>
            </a:extLst>
          </p:cNvPr>
          <p:cNvSpPr/>
          <p:nvPr userDrawn="1"/>
        </p:nvSpPr>
        <p:spPr>
          <a:xfrm>
            <a:off x="1971675" y="-3124181"/>
            <a:ext cx="69663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C22A340-61CD-6018-404E-F1D983BC00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1675" y="222656"/>
            <a:ext cx="10007600" cy="10652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 dirty="0"/>
              <a:t>Finish and write the sentence(s) in your notebook</a:t>
            </a:r>
          </a:p>
        </p:txBody>
      </p:sp>
      <p:pic>
        <p:nvPicPr>
          <p:cNvPr id="4" name="Picture 3" descr="A blue circle with yellow lines and a blue letter e&#10;&#10;Description automatically generated">
            <a:extLst>
              <a:ext uri="{FF2B5EF4-FFF2-40B4-BE49-F238E27FC236}">
                <a16:creationId xmlns:a16="http://schemas.microsoft.com/office/drawing/2014/main" id="{33BEDC5F-D38F-885D-0B32-FFC7515D75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055267" cy="914400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E99CC8D-C4B0-3374-A31C-F0AD84D70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5728041"/>
            <a:ext cx="2329200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579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iew &amp; 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0D6996-B8A7-1876-C47D-0230E2B3F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59269" y="-111160"/>
            <a:ext cx="5209304" cy="189469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7310785-643B-653C-3F41-7DD16724B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268573" y="-103051"/>
            <a:ext cx="5209304" cy="1894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269" y="345265"/>
            <a:ext cx="4182457" cy="47648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DIRECTIONS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1583424A-B73B-6051-C69A-8DD4578926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59269" y="903543"/>
            <a:ext cx="5618005" cy="87999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Look at the computer in front of you to finish the sentences. Write each sentence in your notebook.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ED151-5455-7CE0-212A-066570DEC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551"/>
          <a:stretch/>
        </p:blipFill>
        <p:spPr>
          <a:xfrm flipV="1">
            <a:off x="0" y="345265"/>
            <a:ext cx="2590800" cy="1462661"/>
          </a:xfrm>
          <a:prstGeom prst="rect">
            <a:avLst/>
          </a:prstGeom>
        </p:spPr>
      </p:pic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27CF25FA-2941-C28B-A88C-1A50F066ED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085" y="767760"/>
            <a:ext cx="2361865" cy="5506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E</a:t>
            </a:r>
            <a:r>
              <a:rPr lang="en-US" noProof="0" dirty="0"/>
              <a:t>valuation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475197-7EBB-2F36-1062-377B47F05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0127" y="2306463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1</a:t>
            </a:r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83B6C46-1681-9959-5485-3226EC4958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0127" y="3054417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2</a:t>
            </a:r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57EC2594-031D-9D3D-7464-1D2429DD24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0127" y="4211913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3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45462C-0F63-3FE7-8E28-149B917DFD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9113" y="2306638"/>
            <a:ext cx="8742362" cy="5000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Today is __ /__ / ____.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39B2E93-7CAE-4A62-68AC-7758963A38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59113" y="3054417"/>
            <a:ext cx="8742362" cy="9839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The power button to turn the computer on and off is on the ________________. (left/right/front/back)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E808424-61F4-937E-9580-1538D12B85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9113" y="4211913"/>
            <a:ext cx="8742362" cy="11929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The charging port is on the _______________________. (left/right/front/back)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1E0DB3-01F8-47A6-6057-F6D2D44E5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6" name="Picture 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532CD4DC-2156-2803-73B3-F99A5B1F12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233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view &amp; 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ED151-5455-7CE0-212A-066570DEC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51"/>
          <a:stretch/>
        </p:blipFill>
        <p:spPr>
          <a:xfrm flipV="1">
            <a:off x="4686948" y="345957"/>
            <a:ext cx="1743804" cy="984481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475197-7EBB-2F36-1062-377B47F05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827" y="2003398"/>
            <a:ext cx="836948" cy="8033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3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45462C-0F63-3FE7-8E28-149B917DFD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4819" y="2155018"/>
            <a:ext cx="8742362" cy="500062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Three things you learned today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4B7A28F-AA6E-BD5E-5185-0227ED36A20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2827" y="3162107"/>
            <a:ext cx="836948" cy="8033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2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6541E512-2E3D-9CC2-CFFB-D10E41DAF0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24819" y="3313727"/>
            <a:ext cx="8742362" cy="500062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Two things you’d like to learn more about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E7C897F6-2A4E-414E-7612-4F6F387FA1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2827" y="4320209"/>
            <a:ext cx="836948" cy="8033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1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50C51C6-4091-D3FF-750D-288216B345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24819" y="4471829"/>
            <a:ext cx="8742362" cy="500062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One question you still have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14F2F1-4509-B619-FA24-1BA111EB9612}"/>
              </a:ext>
            </a:extLst>
          </p:cNvPr>
          <p:cNvSpPr/>
          <p:nvPr userDrawn="1"/>
        </p:nvSpPr>
        <p:spPr>
          <a:xfrm>
            <a:off x="0" y="345957"/>
            <a:ext cx="4686948" cy="984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12C1F4A-FA47-BEB1-CB4D-A376105145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827" y="588166"/>
            <a:ext cx="8742362" cy="50006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Self-Assessment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3DCAA9F-1970-9461-242D-725B1CD48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10" name="Picture 9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A007445-F3C5-AFF1-3B7F-5CD04B1559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952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ENT GOAL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70EE6-50AC-98E9-E68C-16832B707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14" y="394177"/>
            <a:ext cx="710453" cy="710453"/>
          </a:xfrm>
          <a:prstGeom prst="rect">
            <a:avLst/>
          </a:prstGeom>
        </p:spPr>
      </p:pic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9999" y="1945298"/>
            <a:ext cx="9091521" cy="47648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 CAN …….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89D02B-D658-1C50-D08F-5FC69368E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4940" y="394177"/>
            <a:ext cx="3961720" cy="71045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Achievements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F8A4806-4BBA-8C25-AB20-684AD43100C4}"/>
              </a:ext>
            </a:extLst>
          </p:cNvPr>
          <p:cNvSpPr/>
          <p:nvPr/>
        </p:nvSpPr>
        <p:spPr>
          <a:xfrm>
            <a:off x="900000" y="1903319"/>
            <a:ext cx="587177" cy="558932"/>
          </a:xfrm>
          <a:custGeom>
            <a:avLst/>
            <a:gdLst>
              <a:gd name="connsiteX0" fmla="*/ 0 w 587177"/>
              <a:gd name="connsiteY0" fmla="*/ 0 h 558932"/>
              <a:gd name="connsiteX1" fmla="*/ 587178 w 587177"/>
              <a:gd name="connsiteY1" fmla="*/ 0 h 558932"/>
              <a:gd name="connsiteX2" fmla="*/ 587178 w 587177"/>
              <a:gd name="connsiteY2" fmla="*/ 377959 h 558932"/>
              <a:gd name="connsiteX3" fmla="*/ 406205 w 587177"/>
              <a:gd name="connsiteY3" fmla="*/ 558933 h 558932"/>
              <a:gd name="connsiteX4" fmla="*/ 0 w 587177"/>
              <a:gd name="connsiteY4" fmla="*/ 558933 h 558932"/>
              <a:gd name="connsiteX5" fmla="*/ 0 w 587177"/>
              <a:gd name="connsiteY5" fmla="*/ 0 h 558932"/>
              <a:gd name="connsiteX6" fmla="*/ 0 w 587177"/>
              <a:gd name="connsiteY6" fmla="*/ 0 h 5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177" h="558932">
                <a:moveTo>
                  <a:pt x="0" y="0"/>
                </a:moveTo>
                <a:lnTo>
                  <a:pt x="587178" y="0"/>
                </a:lnTo>
                <a:lnTo>
                  <a:pt x="587178" y="377959"/>
                </a:lnTo>
                <a:cubicBezTo>
                  <a:pt x="587178" y="477845"/>
                  <a:pt x="506091" y="558933"/>
                  <a:pt x="406205" y="558933"/>
                </a:cubicBezTo>
                <a:lnTo>
                  <a:pt x="0" y="5589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D5311B-4CF5-12FD-6A21-9E2497D84C35}"/>
              </a:ext>
            </a:extLst>
          </p:cNvPr>
          <p:cNvSpPr/>
          <p:nvPr/>
        </p:nvSpPr>
        <p:spPr>
          <a:xfrm>
            <a:off x="965779" y="2000579"/>
            <a:ext cx="455651" cy="364444"/>
          </a:xfrm>
          <a:custGeom>
            <a:avLst/>
            <a:gdLst>
              <a:gd name="connsiteX0" fmla="*/ 455651 w 455651"/>
              <a:gd name="connsiteY0" fmla="*/ 72248 h 364444"/>
              <a:gd name="connsiteX1" fmla="*/ 450944 w 455651"/>
              <a:gd name="connsiteY1" fmla="*/ 82977 h 364444"/>
              <a:gd name="connsiteX2" fmla="*/ 242493 w 455651"/>
              <a:gd name="connsiteY2" fmla="*/ 291428 h 364444"/>
              <a:gd name="connsiteX3" fmla="*/ 174184 w 455651"/>
              <a:gd name="connsiteY3" fmla="*/ 359737 h 364444"/>
              <a:gd name="connsiteX4" fmla="*/ 163648 w 455651"/>
              <a:gd name="connsiteY4" fmla="*/ 364445 h 364444"/>
              <a:gd name="connsiteX5" fmla="*/ 157082 w 455651"/>
              <a:gd name="connsiteY5" fmla="*/ 362748 h 364444"/>
              <a:gd name="connsiteX6" fmla="*/ 92936 w 455651"/>
              <a:gd name="connsiteY6" fmla="*/ 298601 h 364444"/>
              <a:gd name="connsiteX7" fmla="*/ 4708 w 455651"/>
              <a:gd name="connsiteY7" fmla="*/ 210372 h 364444"/>
              <a:gd name="connsiteX8" fmla="*/ 0 w 455651"/>
              <a:gd name="connsiteY8" fmla="*/ 199644 h 364444"/>
              <a:gd name="connsiteX9" fmla="*/ 4708 w 455651"/>
              <a:gd name="connsiteY9" fmla="*/ 189108 h 364444"/>
              <a:gd name="connsiteX10" fmla="*/ 61712 w 455651"/>
              <a:gd name="connsiteY10" fmla="*/ 131911 h 364444"/>
              <a:gd name="connsiteX11" fmla="*/ 72248 w 455651"/>
              <a:gd name="connsiteY11" fmla="*/ 127203 h 364444"/>
              <a:gd name="connsiteX12" fmla="*/ 82977 w 455651"/>
              <a:gd name="connsiteY12" fmla="*/ 131911 h 364444"/>
              <a:gd name="connsiteX13" fmla="*/ 164256 w 455651"/>
              <a:gd name="connsiteY13" fmla="*/ 213191 h 364444"/>
              <a:gd name="connsiteX14" fmla="*/ 372482 w 455651"/>
              <a:gd name="connsiteY14" fmla="*/ 4708 h 364444"/>
              <a:gd name="connsiteX15" fmla="*/ 383211 w 455651"/>
              <a:gd name="connsiteY15" fmla="*/ 0 h 364444"/>
              <a:gd name="connsiteX16" fmla="*/ 393939 w 455651"/>
              <a:gd name="connsiteY16" fmla="*/ 4708 h 364444"/>
              <a:gd name="connsiteX17" fmla="*/ 450944 w 455651"/>
              <a:gd name="connsiteY17" fmla="*/ 61712 h 364444"/>
              <a:gd name="connsiteX18" fmla="*/ 455651 w 455651"/>
              <a:gd name="connsiteY18" fmla="*/ 72248 h 36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5651" h="364444">
                <a:moveTo>
                  <a:pt x="455651" y="72248"/>
                </a:moveTo>
                <a:cubicBezTo>
                  <a:pt x="455651" y="76380"/>
                  <a:pt x="453954" y="79966"/>
                  <a:pt x="450944" y="82977"/>
                </a:cubicBezTo>
                <a:lnTo>
                  <a:pt x="242493" y="291428"/>
                </a:lnTo>
                <a:lnTo>
                  <a:pt x="174184" y="359737"/>
                </a:lnTo>
                <a:cubicBezTo>
                  <a:pt x="171173" y="362748"/>
                  <a:pt x="167587" y="364445"/>
                  <a:pt x="163648" y="364445"/>
                </a:cubicBezTo>
                <a:cubicBezTo>
                  <a:pt x="161214" y="364445"/>
                  <a:pt x="158940" y="363900"/>
                  <a:pt x="157082" y="362748"/>
                </a:cubicBezTo>
                <a:lnTo>
                  <a:pt x="92936" y="298601"/>
                </a:lnTo>
                <a:lnTo>
                  <a:pt x="4708" y="210372"/>
                </a:lnTo>
                <a:cubicBezTo>
                  <a:pt x="1505" y="207170"/>
                  <a:pt x="0" y="203615"/>
                  <a:pt x="0" y="199644"/>
                </a:cubicBezTo>
                <a:cubicBezTo>
                  <a:pt x="0" y="195673"/>
                  <a:pt x="1505" y="192118"/>
                  <a:pt x="4708" y="189108"/>
                </a:cubicBezTo>
                <a:lnTo>
                  <a:pt x="61712" y="131911"/>
                </a:lnTo>
                <a:cubicBezTo>
                  <a:pt x="64915" y="128901"/>
                  <a:pt x="68309" y="127396"/>
                  <a:pt x="72248" y="127203"/>
                </a:cubicBezTo>
                <a:cubicBezTo>
                  <a:pt x="76380" y="127203"/>
                  <a:pt x="79966" y="128901"/>
                  <a:pt x="82977" y="131911"/>
                </a:cubicBezTo>
                <a:lnTo>
                  <a:pt x="164256" y="213191"/>
                </a:lnTo>
                <a:lnTo>
                  <a:pt x="372482" y="4708"/>
                </a:lnTo>
                <a:cubicBezTo>
                  <a:pt x="375685" y="1505"/>
                  <a:pt x="379240" y="0"/>
                  <a:pt x="383211" y="0"/>
                </a:cubicBezTo>
                <a:cubicBezTo>
                  <a:pt x="387182" y="0"/>
                  <a:pt x="390737" y="1505"/>
                  <a:pt x="393939" y="4708"/>
                </a:cubicBezTo>
                <a:lnTo>
                  <a:pt x="450944" y="61712"/>
                </a:lnTo>
                <a:cubicBezTo>
                  <a:pt x="453954" y="64915"/>
                  <a:pt x="455651" y="68309"/>
                  <a:pt x="455651" y="72248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401715-4DAD-E23D-FB0D-0F335576A0BB}"/>
              </a:ext>
            </a:extLst>
          </p:cNvPr>
          <p:cNvGrpSpPr/>
          <p:nvPr userDrawn="1"/>
        </p:nvGrpSpPr>
        <p:grpSpPr>
          <a:xfrm>
            <a:off x="900000" y="2856030"/>
            <a:ext cx="587177" cy="558932"/>
            <a:chOff x="900000" y="2856030"/>
            <a:chExt cx="587177" cy="55893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4AD9E2-9CA1-2916-8CC3-5098E09B8BB7}"/>
                </a:ext>
              </a:extLst>
            </p:cNvPr>
            <p:cNvSpPr/>
            <p:nvPr/>
          </p:nvSpPr>
          <p:spPr>
            <a:xfrm>
              <a:off x="900000" y="2856030"/>
              <a:ext cx="587177" cy="558932"/>
            </a:xfrm>
            <a:custGeom>
              <a:avLst/>
              <a:gdLst>
                <a:gd name="connsiteX0" fmla="*/ 0 w 587177"/>
                <a:gd name="connsiteY0" fmla="*/ 0 h 558932"/>
                <a:gd name="connsiteX1" fmla="*/ 587178 w 587177"/>
                <a:gd name="connsiteY1" fmla="*/ 0 h 558932"/>
                <a:gd name="connsiteX2" fmla="*/ 587178 w 587177"/>
                <a:gd name="connsiteY2" fmla="*/ 377959 h 558932"/>
                <a:gd name="connsiteX3" fmla="*/ 406205 w 587177"/>
                <a:gd name="connsiteY3" fmla="*/ 558933 h 558932"/>
                <a:gd name="connsiteX4" fmla="*/ 0 w 587177"/>
                <a:gd name="connsiteY4" fmla="*/ 558933 h 558932"/>
                <a:gd name="connsiteX5" fmla="*/ 0 w 587177"/>
                <a:gd name="connsiteY5" fmla="*/ 0 h 558932"/>
                <a:gd name="connsiteX6" fmla="*/ 0 w 587177"/>
                <a:gd name="connsiteY6" fmla="*/ 0 h 5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177" h="558932">
                  <a:moveTo>
                    <a:pt x="0" y="0"/>
                  </a:moveTo>
                  <a:lnTo>
                    <a:pt x="587178" y="0"/>
                  </a:lnTo>
                  <a:lnTo>
                    <a:pt x="587178" y="377959"/>
                  </a:lnTo>
                  <a:cubicBezTo>
                    <a:pt x="587178" y="477845"/>
                    <a:pt x="506091" y="558933"/>
                    <a:pt x="406205" y="558933"/>
                  </a:cubicBezTo>
                  <a:lnTo>
                    <a:pt x="0" y="5589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6C43C9-3F04-3F4B-43E2-A3C92DA3BD51}"/>
                </a:ext>
              </a:extLst>
            </p:cNvPr>
            <p:cNvSpPr/>
            <p:nvPr/>
          </p:nvSpPr>
          <p:spPr>
            <a:xfrm>
              <a:off x="965779" y="2953290"/>
              <a:ext cx="455651" cy="364444"/>
            </a:xfrm>
            <a:custGeom>
              <a:avLst/>
              <a:gdLst>
                <a:gd name="connsiteX0" fmla="*/ 455651 w 455651"/>
                <a:gd name="connsiteY0" fmla="*/ 72248 h 364444"/>
                <a:gd name="connsiteX1" fmla="*/ 450944 w 455651"/>
                <a:gd name="connsiteY1" fmla="*/ 82977 h 364444"/>
                <a:gd name="connsiteX2" fmla="*/ 242493 w 455651"/>
                <a:gd name="connsiteY2" fmla="*/ 291428 h 364444"/>
                <a:gd name="connsiteX3" fmla="*/ 174184 w 455651"/>
                <a:gd name="connsiteY3" fmla="*/ 359737 h 364444"/>
                <a:gd name="connsiteX4" fmla="*/ 163648 w 455651"/>
                <a:gd name="connsiteY4" fmla="*/ 364445 h 364444"/>
                <a:gd name="connsiteX5" fmla="*/ 157082 w 455651"/>
                <a:gd name="connsiteY5" fmla="*/ 362748 h 364444"/>
                <a:gd name="connsiteX6" fmla="*/ 92936 w 455651"/>
                <a:gd name="connsiteY6" fmla="*/ 298601 h 364444"/>
                <a:gd name="connsiteX7" fmla="*/ 4708 w 455651"/>
                <a:gd name="connsiteY7" fmla="*/ 210372 h 364444"/>
                <a:gd name="connsiteX8" fmla="*/ 0 w 455651"/>
                <a:gd name="connsiteY8" fmla="*/ 199644 h 364444"/>
                <a:gd name="connsiteX9" fmla="*/ 4708 w 455651"/>
                <a:gd name="connsiteY9" fmla="*/ 189108 h 364444"/>
                <a:gd name="connsiteX10" fmla="*/ 61712 w 455651"/>
                <a:gd name="connsiteY10" fmla="*/ 131911 h 364444"/>
                <a:gd name="connsiteX11" fmla="*/ 72248 w 455651"/>
                <a:gd name="connsiteY11" fmla="*/ 127203 h 364444"/>
                <a:gd name="connsiteX12" fmla="*/ 82977 w 455651"/>
                <a:gd name="connsiteY12" fmla="*/ 131911 h 364444"/>
                <a:gd name="connsiteX13" fmla="*/ 164256 w 455651"/>
                <a:gd name="connsiteY13" fmla="*/ 213191 h 364444"/>
                <a:gd name="connsiteX14" fmla="*/ 372482 w 455651"/>
                <a:gd name="connsiteY14" fmla="*/ 4708 h 364444"/>
                <a:gd name="connsiteX15" fmla="*/ 383211 w 455651"/>
                <a:gd name="connsiteY15" fmla="*/ 0 h 364444"/>
                <a:gd name="connsiteX16" fmla="*/ 393939 w 455651"/>
                <a:gd name="connsiteY16" fmla="*/ 4708 h 364444"/>
                <a:gd name="connsiteX17" fmla="*/ 450944 w 455651"/>
                <a:gd name="connsiteY17" fmla="*/ 61712 h 364444"/>
                <a:gd name="connsiteX18" fmla="*/ 455651 w 455651"/>
                <a:gd name="connsiteY18" fmla="*/ 72248 h 3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5651" h="364444">
                  <a:moveTo>
                    <a:pt x="455651" y="72248"/>
                  </a:moveTo>
                  <a:cubicBezTo>
                    <a:pt x="455651" y="76380"/>
                    <a:pt x="453954" y="79966"/>
                    <a:pt x="450944" y="82977"/>
                  </a:cubicBezTo>
                  <a:lnTo>
                    <a:pt x="242493" y="291428"/>
                  </a:lnTo>
                  <a:lnTo>
                    <a:pt x="174184" y="359737"/>
                  </a:lnTo>
                  <a:cubicBezTo>
                    <a:pt x="171173" y="362748"/>
                    <a:pt x="167587" y="364445"/>
                    <a:pt x="163648" y="364445"/>
                  </a:cubicBezTo>
                  <a:cubicBezTo>
                    <a:pt x="161214" y="364445"/>
                    <a:pt x="158940" y="363900"/>
                    <a:pt x="157082" y="362748"/>
                  </a:cubicBezTo>
                  <a:lnTo>
                    <a:pt x="92936" y="298601"/>
                  </a:lnTo>
                  <a:lnTo>
                    <a:pt x="4708" y="210372"/>
                  </a:lnTo>
                  <a:cubicBezTo>
                    <a:pt x="1505" y="207170"/>
                    <a:pt x="0" y="203615"/>
                    <a:pt x="0" y="199644"/>
                  </a:cubicBezTo>
                  <a:cubicBezTo>
                    <a:pt x="0" y="195673"/>
                    <a:pt x="1505" y="192118"/>
                    <a:pt x="4708" y="189108"/>
                  </a:cubicBezTo>
                  <a:lnTo>
                    <a:pt x="61712" y="131911"/>
                  </a:lnTo>
                  <a:cubicBezTo>
                    <a:pt x="64915" y="128901"/>
                    <a:pt x="68309" y="127396"/>
                    <a:pt x="72248" y="127203"/>
                  </a:cubicBezTo>
                  <a:cubicBezTo>
                    <a:pt x="76380" y="127203"/>
                    <a:pt x="79966" y="128901"/>
                    <a:pt x="82977" y="131911"/>
                  </a:cubicBezTo>
                  <a:lnTo>
                    <a:pt x="164256" y="213191"/>
                  </a:lnTo>
                  <a:lnTo>
                    <a:pt x="372482" y="4708"/>
                  </a:lnTo>
                  <a:cubicBezTo>
                    <a:pt x="375685" y="1505"/>
                    <a:pt x="379240" y="0"/>
                    <a:pt x="383211" y="0"/>
                  </a:cubicBezTo>
                  <a:cubicBezTo>
                    <a:pt x="387182" y="0"/>
                    <a:pt x="390737" y="1505"/>
                    <a:pt x="393939" y="4708"/>
                  </a:cubicBezTo>
                  <a:lnTo>
                    <a:pt x="450944" y="61712"/>
                  </a:lnTo>
                  <a:cubicBezTo>
                    <a:pt x="453954" y="64915"/>
                    <a:pt x="455651" y="68309"/>
                    <a:pt x="455651" y="72248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1583424A-B73B-6051-C69A-8DD4578926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99998" y="2898009"/>
            <a:ext cx="9091521" cy="47648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 CAN …….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4A8E8E9F-560B-6F1E-CF42-53EA66F9F9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9997" y="3850720"/>
            <a:ext cx="9091521" cy="47648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 CAN …….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D9DF8FB-29E2-974C-B757-2C9B942B9E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11" name="Picture 10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12786D8D-12D5-AA9C-FA3C-43EA862915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137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view &amp; 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ED151-5455-7CE0-212A-066570DEC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51"/>
          <a:stretch/>
        </p:blipFill>
        <p:spPr>
          <a:xfrm flipV="1">
            <a:off x="6269601" y="333642"/>
            <a:ext cx="2026674" cy="984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D33E02-C7F5-96CF-9BBE-D40CD7B9088B}"/>
              </a:ext>
            </a:extLst>
          </p:cNvPr>
          <p:cNvSpPr/>
          <p:nvPr userDrawn="1"/>
        </p:nvSpPr>
        <p:spPr>
          <a:xfrm>
            <a:off x="0" y="333642"/>
            <a:ext cx="7029450" cy="984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12C1F4A-FA47-BEB1-CB4D-A376105145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998" y="578849"/>
            <a:ext cx="8742362" cy="50006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Parts of a Taskbar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1C5FF11-9636-2277-4C31-C478F2B1AB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0469" y="3639872"/>
            <a:ext cx="2913855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Notification Center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FDEE9FC-7063-281A-C127-58C15145494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24375" y="1581150"/>
            <a:ext cx="7210425" cy="4122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0C578A-DFCB-18C4-B2C4-906475F7F9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7" name="Picture 6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91C2CBE-9991-CE29-BFB5-0BBB550D7F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3E100B-E77C-FE06-C57A-72A2C90123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2837" y="3639872"/>
            <a:ext cx="352425" cy="3524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EF255FD-C4B7-4430-B3EA-D143A5D442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10469" y="3218128"/>
            <a:ext cx="2913855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Notification Center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FD78F70-FCF0-0E29-7FFC-B93762526A4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837" y="3218128"/>
            <a:ext cx="352425" cy="3524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6EB880B9-CECE-0D2B-E583-389301FD57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10469" y="2794009"/>
            <a:ext cx="2913855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Notification Center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1279BF9-D148-EE3A-A723-9833D4B9FA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37" y="2794009"/>
            <a:ext cx="352425" cy="3524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680C52F0-A2DD-A129-A1FE-27B8F4175E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0469" y="2364095"/>
            <a:ext cx="2913855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Notification Center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E5E737C-E7E9-E632-B480-CC63D8455A9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2837" y="2364095"/>
            <a:ext cx="352425" cy="3524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033630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view &amp; 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ED151-5455-7CE0-212A-066570DEC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51"/>
          <a:stretch/>
        </p:blipFill>
        <p:spPr>
          <a:xfrm flipV="1">
            <a:off x="6269601" y="333643"/>
            <a:ext cx="1743804" cy="98448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45462C-0F63-3FE7-8E28-149B917DFD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10470" y="2342059"/>
            <a:ext cx="2913856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Start Menu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33E02-C7F5-96CF-9BBE-D40CD7B9088B}"/>
              </a:ext>
            </a:extLst>
          </p:cNvPr>
          <p:cNvSpPr/>
          <p:nvPr userDrawn="1"/>
        </p:nvSpPr>
        <p:spPr>
          <a:xfrm>
            <a:off x="0" y="333642"/>
            <a:ext cx="7029450" cy="984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12C1F4A-FA47-BEB1-CB4D-A376105145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998" y="578849"/>
            <a:ext cx="8742362" cy="50006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Parts of a Taskbar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F449BEF7-86C7-EC45-9A42-42279ECFC9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0469" y="2776663"/>
            <a:ext cx="2913854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Search Bar 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658DC23-7476-8F3E-CE5E-0F80E3A653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10470" y="3202288"/>
            <a:ext cx="2913854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Pinned Applications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1C5FF11-9636-2277-4C31-C478F2B1AB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0469" y="3639872"/>
            <a:ext cx="2913855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Notification Center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0C578A-DFCB-18C4-B2C4-906475F7F9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7" name="Picture 6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91C2CBE-9991-CE29-BFB5-0BBB550D7F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80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6C2277F-43EB-BEB8-8901-7271618FB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25408" y="5059734"/>
            <a:ext cx="3838531" cy="1396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02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45462C-0F63-3FE7-8E28-149B917DFD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7702" y="256902"/>
            <a:ext cx="2913856" cy="34344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The Start Menu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854107-7B53-C10B-0C93-F3519245C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21203" y="1221202"/>
            <a:ext cx="3838531" cy="139612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BE372-F3DA-D407-BBCE-0DC8A0EEE6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47652" y="228600"/>
            <a:ext cx="400050" cy="4000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76C4A9-305F-D36C-0C52-9BF5941EB29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547813" y="1828800"/>
            <a:ext cx="10339387" cy="3838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B6DF402-90AF-A6E5-A5E3-C2434CF9E0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702" y="838013"/>
            <a:ext cx="9094898" cy="86349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>
                <a:latin typeface="+mn-lt"/>
              </a:defRPr>
            </a:lvl1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</a:rPr>
              <a:t>Add your paragraph here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286FFC-6AB2-9EDF-E48A-8D83B270A8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61E8EF6-C020-61A8-6133-A204094A4D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358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6C2277F-43EB-BEB8-8901-7271618FB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25408" y="5059734"/>
            <a:ext cx="3838531" cy="1396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02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854107-7B53-C10B-0C93-F3519245C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21203" y="1221202"/>
            <a:ext cx="3838531" cy="1396128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286FFC-6AB2-9EDF-E48A-8D83B270A8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61E8EF6-C020-61A8-6133-A204094A4D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04D1E8-FEE8-8D7C-66BD-1F14C4AF38E1}"/>
              </a:ext>
            </a:extLst>
          </p:cNvPr>
          <p:cNvSpPr/>
          <p:nvPr userDrawn="1"/>
        </p:nvSpPr>
        <p:spPr>
          <a:xfrm>
            <a:off x="0" y="333642"/>
            <a:ext cx="7029450" cy="984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41B75B2-964E-E0D0-51C3-551848F4C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998" y="578849"/>
            <a:ext cx="5204777" cy="50006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Lesson Outline</a:t>
            </a:r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E8CDE310-D413-A6D4-4BD4-1237232CA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551"/>
          <a:stretch/>
        </p:blipFill>
        <p:spPr>
          <a:xfrm flipV="1">
            <a:off x="6269601" y="333643"/>
            <a:ext cx="1743804" cy="9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741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6BFC-D61D-3890-A715-E5440974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DC207-1118-9214-56DB-33095D30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11739-A250-37F6-8BA1-F4ECBDC1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6175C-B10D-1177-A603-95BDF1AD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3ABF1F49-C01D-85BA-1065-7C7548C19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2111247"/>
            <a:ext cx="6480000" cy="26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76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F47D-6622-3432-3B9D-146F0D41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FF238-9CCF-B6CA-B1C5-F6C1F6DF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1703A-4C9F-58E0-69F5-A71894A6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B5B45-3CE8-7B92-CF68-377CF48D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2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4A6F-B9F8-3F3B-B4A1-C4A4DDC2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33C0C-7965-ADFC-C753-7F0C57AC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7AFD-1B2B-C5C2-5BC6-E28F679F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93C7-5D58-B66B-CECE-5FB499E5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40E16-1A00-2FB1-7216-4324C37A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3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7BA3-46D7-2B74-6214-416F76BC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A36B-283D-A8A0-8758-6B3B79C6E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B2F80-155F-DBBE-DB55-B28065A1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BFDE7-FA7D-59B8-8F94-6C42D639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E02A0-5B85-B9CF-804B-1C6AE1D9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1B6E6-6129-9968-0F85-0FC577AB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7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E92A-71F7-ED11-270B-E95E5528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96474-07E5-E4A6-A915-AF5782CB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71583-567F-62C7-53C9-156BB87F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60119-4B65-331A-7C32-2F45D885C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002C7-DD8D-7D1F-95F5-391AFE2EB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61852-1C83-3BD3-C089-8A4F361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72926-5F23-4912-8F2F-836BA698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6D24E-97E3-05EF-3120-E7F3F820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68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541E-CF7F-670F-A62F-59743AFF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673DF-EFCC-5EBF-4F6D-29990A25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0355B-334A-8B9B-8F6F-D6B56B3B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9CFAE-83D6-F19F-2CA9-D91623B4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66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54E83-D9CF-3D00-FEE3-6D45EC70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66718-6E06-BAC6-99A1-5D27313A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65BFA-73DE-99C6-5275-AA9F4DC6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79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ADE6-DD29-0959-E947-6C4388C0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1572-FAF5-0ED0-9715-DCDB9C4C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DFA3A-68F2-2721-D619-ACABCBDA9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D982B-88E2-17A4-26B0-EB3819EA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0EA6B-7A46-0CA0-B37F-E000393F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9E4E9-6082-4011-B1B6-958B9468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5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C39-C6A4-0CEA-BF53-DCA619CD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1FEA7-E292-DC65-1C3C-4B8DFC9A2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D1D43-5A79-CC90-ED13-374417C40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23302-0EDA-EC8E-E2C9-4A214882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7592E-998A-246F-9855-D55E43E6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BDC6-DDB1-68DE-9939-A9E6CFF6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4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C1B9-3E5E-C59D-E126-8E0F7C4E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0C8F4-B8C1-54B8-C0D3-C030333EB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78A7F-D7CB-4016-68DA-5C0C870D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A6929-2810-127D-FC7E-0BAB4A58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3636-CA3C-AFC6-AF78-72567E9C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5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540E3-EAFF-7AAF-D57B-FCEFFF3E4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C2D84-85D5-551E-045D-02899BE21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026AC-2414-CA1C-A65C-D03C471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7326-7529-4808-35DC-0F1FCFBA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BEA2-98AF-26EC-A0C0-775B879F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ound1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70EE6-50AC-98E9-E68C-16832B707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483" y="557570"/>
            <a:ext cx="2347555" cy="2347555"/>
          </a:xfrm>
          <a:prstGeom prst="rect">
            <a:avLst/>
          </a:prstGeom>
        </p:spPr>
      </p:pic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4322" y="3734883"/>
            <a:ext cx="5596641" cy="27175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LESSON 01 : DESKTOP NAMES AND PLACES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152905D5-8352-A41D-7EFF-084368192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4322" y="4100187"/>
            <a:ext cx="5596641" cy="271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LESSON 02 : FUNCTIONS OF THE TASK BAR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E35AD0AB-7C89-2C71-A159-7C427746E1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4323" y="4464706"/>
            <a:ext cx="5596640" cy="271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LESSON 03 : NOTIFICATION CENTER ICONS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BA6891-2C2C-B74C-E0B9-0254510665F1}"/>
              </a:ext>
            </a:extLst>
          </p:cNvPr>
          <p:cNvSpPr/>
          <p:nvPr userDrawn="1"/>
        </p:nvSpPr>
        <p:spPr>
          <a:xfrm>
            <a:off x="4344921" y="3795921"/>
            <a:ext cx="145732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732519" y="6125556"/>
            <a:ext cx="1910081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 – The Desktop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89D02B-D658-1C50-D08F-5FC69368E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125" y="557213"/>
            <a:ext cx="2622550" cy="2347912"/>
          </a:xfrm>
        </p:spPr>
        <p:txBody>
          <a:bodyPr/>
          <a:lstStyle>
            <a:lvl1pPr marL="0" indent="0">
              <a:buNone/>
              <a:defRPr sz="1380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EB7BFBA-EA45-724A-9692-900C5C46A5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4988" y="557213"/>
            <a:ext cx="5895975" cy="2387600"/>
          </a:xfrm>
        </p:spPr>
        <p:txBody>
          <a:bodyPr>
            <a:normAutofit/>
          </a:bodyPr>
          <a:lstStyle>
            <a:lvl1pPr marL="0" indent="0">
              <a:buNone/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THE DESKTOP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1DEB97-4477-7BBC-FC27-0FA8BDA6E1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5" name="Picture 4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52B9CEFD-4D31-1818-83C5-4943AF97CF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78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4275" y="6125556"/>
            <a:ext cx="3108325" cy="60515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UNIT 02 – The Desktop</a:t>
            </a:r>
          </a:p>
          <a:p>
            <a:r>
              <a:rPr lang="en-US" dirty="0"/>
              <a:t>LESSON 01 – Desktop Names &amp; Places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ECC39-4568-4A26-017A-A40A286B5B2B}"/>
              </a:ext>
            </a:extLst>
          </p:cNvPr>
          <p:cNvSpPr/>
          <p:nvPr/>
        </p:nvSpPr>
        <p:spPr>
          <a:xfrm flipV="1">
            <a:off x="873125" y="557213"/>
            <a:ext cx="933351" cy="888419"/>
          </a:xfrm>
          <a:custGeom>
            <a:avLst/>
            <a:gdLst>
              <a:gd name="connsiteX0" fmla="*/ 0 w 933351"/>
              <a:gd name="connsiteY0" fmla="*/ 0 h 888419"/>
              <a:gd name="connsiteX1" fmla="*/ 627000 w 933351"/>
              <a:gd name="connsiteY1" fmla="*/ 0 h 888419"/>
              <a:gd name="connsiteX2" fmla="*/ 933352 w 933351"/>
              <a:gd name="connsiteY2" fmla="*/ 306352 h 888419"/>
              <a:gd name="connsiteX3" fmla="*/ 933352 w 933351"/>
              <a:gd name="connsiteY3" fmla="*/ 888420 h 888419"/>
              <a:gd name="connsiteX4" fmla="*/ 0 w 933351"/>
              <a:gd name="connsiteY4" fmla="*/ 888420 h 888419"/>
              <a:gd name="connsiteX5" fmla="*/ 0 w 933351"/>
              <a:gd name="connsiteY5" fmla="*/ 0 h 888419"/>
              <a:gd name="connsiteX6" fmla="*/ 0 w 933351"/>
              <a:gd name="connsiteY6" fmla="*/ 0 h 88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51" h="888419">
                <a:moveTo>
                  <a:pt x="0" y="0"/>
                </a:moveTo>
                <a:lnTo>
                  <a:pt x="627000" y="0"/>
                </a:lnTo>
                <a:cubicBezTo>
                  <a:pt x="796106" y="0"/>
                  <a:pt x="933352" y="137246"/>
                  <a:pt x="933352" y="306352"/>
                </a:cubicBezTo>
                <a:lnTo>
                  <a:pt x="933352" y="888420"/>
                </a:lnTo>
                <a:lnTo>
                  <a:pt x="0" y="8884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D6F5"/>
          </a:solidFill>
          <a:ln w="204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9777C8-3C6D-7B35-07D8-694C8B544C25}"/>
              </a:ext>
            </a:extLst>
          </p:cNvPr>
          <p:cNvSpPr/>
          <p:nvPr/>
        </p:nvSpPr>
        <p:spPr>
          <a:xfrm flipV="1">
            <a:off x="900000" y="1642063"/>
            <a:ext cx="7208864" cy="2005377"/>
          </a:xfrm>
          <a:custGeom>
            <a:avLst/>
            <a:gdLst>
              <a:gd name="connsiteX0" fmla="*/ 0 w 7208864"/>
              <a:gd name="connsiteY0" fmla="*/ 0 h 2005377"/>
              <a:gd name="connsiteX1" fmla="*/ 6187692 w 7208864"/>
              <a:gd name="connsiteY1" fmla="*/ 0 h 2005377"/>
              <a:gd name="connsiteX2" fmla="*/ 7208864 w 7208864"/>
              <a:gd name="connsiteY2" fmla="*/ 1021172 h 2005377"/>
              <a:gd name="connsiteX3" fmla="*/ 7208864 w 7208864"/>
              <a:gd name="connsiteY3" fmla="*/ 2005378 h 2005377"/>
              <a:gd name="connsiteX4" fmla="*/ 0 w 7208864"/>
              <a:gd name="connsiteY4" fmla="*/ 2005378 h 2005377"/>
              <a:gd name="connsiteX5" fmla="*/ 0 w 7208864"/>
              <a:gd name="connsiteY5" fmla="*/ 0 h 2005377"/>
              <a:gd name="connsiteX6" fmla="*/ 0 w 7208864"/>
              <a:gd name="connsiteY6" fmla="*/ 0 h 200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8864" h="2005377">
                <a:moveTo>
                  <a:pt x="0" y="0"/>
                </a:moveTo>
                <a:lnTo>
                  <a:pt x="6187692" y="0"/>
                </a:lnTo>
                <a:cubicBezTo>
                  <a:pt x="6751379" y="0"/>
                  <a:pt x="7208864" y="457485"/>
                  <a:pt x="7208864" y="1021172"/>
                </a:cubicBezTo>
                <a:lnTo>
                  <a:pt x="7208864" y="2005378"/>
                </a:lnTo>
                <a:lnTo>
                  <a:pt x="0" y="200537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D6F5"/>
          </a:solidFill>
          <a:ln w="204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EB7BFBA-EA45-724A-9692-900C5C46A5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324" y="1981053"/>
            <a:ext cx="6552951" cy="1327396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DESKTOP NAMES &amp; </a:t>
            </a:r>
          </a:p>
          <a:p>
            <a:pPr lvl="0"/>
            <a:r>
              <a:rPr lang="en-US" dirty="0"/>
              <a:t>PLACES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89D02B-D658-1C50-D08F-5FC69368E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125" y="709613"/>
            <a:ext cx="926875" cy="641667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9" name="Picture 8" descr="A blue circle with yellow lines and a blue letter e&#10;&#10;Description automatically generated">
            <a:extLst>
              <a:ext uri="{FF2B5EF4-FFF2-40B4-BE49-F238E27FC236}">
                <a16:creationId xmlns:a16="http://schemas.microsoft.com/office/drawing/2014/main" id="{2A7B304D-A0D8-372D-6F84-EDDB41F4E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055267" cy="914400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5DFB37D-18EF-A0A4-9AFF-0CA91DCE3D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5728041"/>
            <a:ext cx="2329200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690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70EE6-50AC-98E9-E68C-16832B707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14" y="394177"/>
            <a:ext cx="710453" cy="710453"/>
          </a:xfrm>
          <a:prstGeom prst="rect">
            <a:avLst/>
          </a:prstGeom>
        </p:spPr>
      </p:pic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9999" y="1945298"/>
            <a:ext cx="9091521" cy="47648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I CAN …….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 – The Desktop</a:t>
            </a:r>
          </a:p>
          <a:p>
            <a:r>
              <a:rPr lang="en-US" dirty="0"/>
              <a:t>LESSON 01 – Desktop Names &amp; Places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89D02B-D658-1C50-D08F-5FC69368E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4940" y="394177"/>
            <a:ext cx="3961720" cy="71045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Student Goals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57D159F-1DA4-4AB8-2AF3-E96FA661B6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1903319"/>
            <a:ext cx="586057" cy="56043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9E6792A-EA14-40D5-CCF5-0DEC38B129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2856030"/>
            <a:ext cx="586057" cy="560438"/>
          </a:xfrm>
          <a:prstGeom prst="rect">
            <a:avLst/>
          </a:prstGeom>
        </p:spPr>
      </p:pic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1583424A-B73B-6051-C69A-8DD4578926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99998" y="2898009"/>
            <a:ext cx="9091521" cy="47648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I CAN …….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4A8E8E9F-560B-6F1E-CF42-53EA66F9F9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9997" y="3850720"/>
            <a:ext cx="9091521" cy="47648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I CAN …….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80C1CA-B5E1-643C-74E2-C8C8C0D363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BBDA379C-283F-D33B-0CBF-0FF1BF48AB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784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0D6996-B8A7-1876-C47D-0230E2B3F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431691" y="1890915"/>
            <a:ext cx="5943599" cy="21617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70EE6-50AC-98E9-E68C-16832B707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972" y="264507"/>
            <a:ext cx="710453" cy="710453"/>
          </a:xfrm>
          <a:prstGeom prst="rect">
            <a:avLst/>
          </a:prstGeom>
        </p:spPr>
      </p:pic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20994" y="1326991"/>
            <a:ext cx="4182457" cy="476480"/>
          </a:xfrm>
        </p:spPr>
        <p:txBody>
          <a:bodyPr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Icon (n)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0944" y="6125556"/>
            <a:ext cx="3081656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89D02B-D658-1C50-D08F-5FC69368E9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4122" y="262314"/>
            <a:ext cx="9082388" cy="71045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Vocabulary Review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1583424A-B73B-6051-C69A-8DD4578926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20995" y="1885269"/>
            <a:ext cx="4647726" cy="71045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 small picture on a computer that tells you information or helps you do an action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F5E25171-6E4C-B438-90D2-6C66852C78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20994" y="2950064"/>
            <a:ext cx="4182457" cy="476480"/>
          </a:xfrm>
        </p:spPr>
        <p:txBody>
          <a:bodyPr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Icon (n)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A8617945-7032-D9B7-AA29-DFDABF73B4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0995" y="3508342"/>
            <a:ext cx="4647726" cy="71045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 small picture on a computer that tells you information or helps you do an action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0A4C49EF-AE9A-A740-5501-14FF286FC4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0994" y="4573137"/>
            <a:ext cx="4182457" cy="476480"/>
          </a:xfrm>
        </p:spPr>
        <p:txBody>
          <a:bodyPr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Icon (n)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A878E553-7C46-5919-0420-9E1D20A2B3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20995" y="5131415"/>
            <a:ext cx="4647726" cy="71045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 small picture on a computer that tells you information or helps you do an action</a:t>
            </a:r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6A4DF7B3-F942-EA2F-F310-299E0575DE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30913" y="1326991"/>
            <a:ext cx="4182457" cy="476480"/>
          </a:xfrm>
        </p:spPr>
        <p:txBody>
          <a:bodyPr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Icon (n)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784C6085-1419-B6D7-7F47-371C0D9698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0914" y="1885269"/>
            <a:ext cx="4647726" cy="71045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 small picture on a computer that tells you information or helps you do an action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937C8AF8-A8AF-0718-4EE5-5D28CB997A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0913" y="2950064"/>
            <a:ext cx="4182457" cy="476480"/>
          </a:xfrm>
        </p:spPr>
        <p:txBody>
          <a:bodyPr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Icon (n)</a:t>
            </a:r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70A8A5BD-D718-E435-8A6E-FFE9E8D7DE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30914" y="3508342"/>
            <a:ext cx="4647726" cy="71045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 small picture on a computer that tells you information or helps you do an action</a:t>
            </a:r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AFBBA4A6-1719-4AF2-A3B6-58E2A25629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30913" y="4573137"/>
            <a:ext cx="4182457" cy="476480"/>
          </a:xfrm>
        </p:spPr>
        <p:txBody>
          <a:bodyPr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Icon (n)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9145CF04-C38F-FFCB-EC2E-EF91DDDE87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30914" y="5131415"/>
            <a:ext cx="4647726" cy="71045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 small picture on a computer that tells you information or helps you do an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7364E1F-0C9F-95E5-6057-A32AFB62E0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8FB7EEB5-D940-FFD5-CEAC-D5B64F414D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192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&amp; 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0D6996-B8A7-1876-C47D-0230E2B3F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59269" y="-111160"/>
            <a:ext cx="5209304" cy="189469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7310785-643B-653C-3F41-7DD16724B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268573" y="-103051"/>
            <a:ext cx="5209304" cy="1894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0656C76-4411-E881-B32F-28359ABA5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269" y="345265"/>
            <a:ext cx="4182457" cy="4764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DIRECTIONS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1583424A-B73B-6051-C69A-8DD4578926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59269" y="903543"/>
            <a:ext cx="5618005" cy="879994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Look at the computer in front of you to finish the sentences. Write each sentence in your notebook.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ED151-5455-7CE0-212A-066570DEC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551"/>
          <a:stretch/>
        </p:blipFill>
        <p:spPr>
          <a:xfrm flipV="1">
            <a:off x="0" y="345265"/>
            <a:ext cx="2590800" cy="1462661"/>
          </a:xfrm>
          <a:prstGeom prst="rect">
            <a:avLst/>
          </a:prstGeom>
        </p:spPr>
      </p:pic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27CF25FA-2941-C28B-A88C-1A50F066ED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935" y="668515"/>
            <a:ext cx="2830178" cy="1326478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Review &amp;</a:t>
            </a:r>
          </a:p>
          <a:p>
            <a:pPr lvl="0"/>
            <a:r>
              <a:rPr lang="en-US" noProof="0" dirty="0"/>
              <a:t>Warm Up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475197-7EBB-2F36-1062-377B47F05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0127" y="2306463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1</a:t>
            </a:r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83B6C46-1681-9959-5485-3226EC4958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0127" y="3054417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2</a:t>
            </a:r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57EC2594-031D-9D3D-7464-1D2429DD24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0127" y="4211913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3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45462C-0F63-3FE7-8E28-149B917DFD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9113" y="2306638"/>
            <a:ext cx="8742362" cy="5000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Today is __ /__ / ____.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39B2E93-7CAE-4A62-68AC-7758963A38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59113" y="3054417"/>
            <a:ext cx="8742362" cy="9839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The power button to turn the computer on and off is on the ________________. (left/right/front/back)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E808424-61F4-937E-9580-1538D12B85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9113" y="4211913"/>
            <a:ext cx="8742362" cy="11929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The charging port is on the _______________________. (left/right/front/back)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063DE2E-5749-5698-0E55-A30BA8576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" y="5727968"/>
            <a:ext cx="2329452" cy="1345664"/>
          </a:xfrm>
          <a:prstGeom prst="rect">
            <a:avLst/>
          </a:prstGeom>
        </p:spPr>
      </p:pic>
      <p:pic>
        <p:nvPicPr>
          <p:cNvPr id="6" name="Picture 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3659A0F9-486F-5A4F-E4C6-0F281B23A9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" y="6033516"/>
            <a:ext cx="858398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250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115B4E3-48AD-9146-B580-DB45BFCCE135}"/>
              </a:ext>
            </a:extLst>
          </p:cNvPr>
          <p:cNvSpPr/>
          <p:nvPr/>
        </p:nvSpPr>
        <p:spPr>
          <a:xfrm>
            <a:off x="873125" y="557213"/>
            <a:ext cx="933351" cy="888419"/>
          </a:xfrm>
          <a:custGeom>
            <a:avLst/>
            <a:gdLst>
              <a:gd name="connsiteX0" fmla="*/ 0 w 933351"/>
              <a:gd name="connsiteY0" fmla="*/ 0 h 888419"/>
              <a:gd name="connsiteX1" fmla="*/ 627000 w 933351"/>
              <a:gd name="connsiteY1" fmla="*/ 0 h 888419"/>
              <a:gd name="connsiteX2" fmla="*/ 933352 w 933351"/>
              <a:gd name="connsiteY2" fmla="*/ 306352 h 888419"/>
              <a:gd name="connsiteX3" fmla="*/ 933352 w 933351"/>
              <a:gd name="connsiteY3" fmla="*/ 888420 h 888419"/>
              <a:gd name="connsiteX4" fmla="*/ 0 w 933351"/>
              <a:gd name="connsiteY4" fmla="*/ 888420 h 888419"/>
              <a:gd name="connsiteX5" fmla="*/ 0 w 933351"/>
              <a:gd name="connsiteY5" fmla="*/ 0 h 888419"/>
              <a:gd name="connsiteX6" fmla="*/ 0 w 933351"/>
              <a:gd name="connsiteY6" fmla="*/ 0 h 88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51" h="888419">
                <a:moveTo>
                  <a:pt x="0" y="0"/>
                </a:moveTo>
                <a:lnTo>
                  <a:pt x="627000" y="0"/>
                </a:lnTo>
                <a:cubicBezTo>
                  <a:pt x="796106" y="0"/>
                  <a:pt x="933352" y="137246"/>
                  <a:pt x="933352" y="306352"/>
                </a:cubicBezTo>
                <a:lnTo>
                  <a:pt x="933352" y="888420"/>
                </a:lnTo>
                <a:lnTo>
                  <a:pt x="0" y="8884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041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+mj-lt"/>
              </a:rPr>
              <a:t>?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EB7BFBA-EA45-724A-9692-900C5C46A5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00000" y="1445632"/>
            <a:ext cx="8229476" cy="3091426"/>
          </a:xfrm>
        </p:spPr>
        <p:txBody>
          <a:bodyPr>
            <a:noAutofit/>
          </a:bodyPr>
          <a:lstStyle>
            <a:lvl1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Where do you study at home? </a:t>
            </a:r>
          </a:p>
          <a:p>
            <a:pPr lvl="0"/>
            <a:r>
              <a:rPr lang="en-US" dirty="0"/>
              <a:t>Is your area clean or cluttered? </a:t>
            </a:r>
          </a:p>
          <a:p>
            <a:pPr lvl="0"/>
            <a:r>
              <a:rPr lang="en-US" dirty="0"/>
              <a:t>How do you know what is most important? </a:t>
            </a:r>
          </a:p>
        </p:txBody>
      </p:sp>
      <p:pic>
        <p:nvPicPr>
          <p:cNvPr id="2" name="Picture 1" descr="A blue circle with yellow lines and a blue letter e&#10;&#10;Description automatically generated">
            <a:extLst>
              <a:ext uri="{FF2B5EF4-FFF2-40B4-BE49-F238E27FC236}">
                <a16:creationId xmlns:a16="http://schemas.microsoft.com/office/drawing/2014/main" id="{53D448AB-4C86-2BBB-5F39-E81226F6F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055267" cy="914400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39C0F5C-3D2C-6F95-75F3-D85014B67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5728041"/>
            <a:ext cx="2329200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980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A27E4-E3AD-060E-293A-8E201A2B3776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E37056C-F4FD-5CEA-3C2C-823C70A863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357360" y="6125556"/>
            <a:ext cx="1285240" cy="60515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UNIT 02</a:t>
            </a:r>
          </a:p>
          <a:p>
            <a:r>
              <a:rPr lang="en-US" dirty="0"/>
              <a:t>LESSON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F5E426-172B-A929-0C80-3539CF227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fld id="{F1C3B705-76CB-4701-B49A-E65534017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95EDD-AB07-5E0A-8447-9420E0CA76EB}"/>
              </a:ext>
            </a:extLst>
          </p:cNvPr>
          <p:cNvSpPr/>
          <p:nvPr userDrawn="1"/>
        </p:nvSpPr>
        <p:spPr>
          <a:xfrm>
            <a:off x="10754359" y="6062091"/>
            <a:ext cx="45719" cy="732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3BDD04-0926-85A7-AE76-C1A983B28A4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4963" y="257175"/>
            <a:ext cx="11552237" cy="52515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A blue circle with yellow lines and a blue letter e&#10;&#10;Description automatically generated">
            <a:extLst>
              <a:ext uri="{FF2B5EF4-FFF2-40B4-BE49-F238E27FC236}">
                <a16:creationId xmlns:a16="http://schemas.microsoft.com/office/drawing/2014/main" id="{CE4BBAF6-69D1-E0D1-D7FC-02F020015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055267" cy="914400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FA1ABCB-EA28-92E2-C6C5-C759ED67AE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5728041"/>
            <a:ext cx="2329200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27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75716-7565-E016-FDA6-C3D89835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Unite 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3085-CB12-7021-A7CB-66B1A884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465D-2A97-036C-9048-E54CAD796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08E5F-FA2D-4729-973F-EBA762CB7CA9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ACC7-E85A-3266-2449-163D5F511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7514-D6CA-A56B-EC96-1F4C933DB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3B705-76CB-4701-B49A-E65534017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1" r:id="rId10"/>
    <p:sldLayoutId id="2147483679" r:id="rId11"/>
    <p:sldLayoutId id="2147483672" r:id="rId12"/>
    <p:sldLayoutId id="2147483673" r:id="rId13"/>
    <p:sldLayoutId id="2147483674" r:id="rId14"/>
    <p:sldLayoutId id="2147483676" r:id="rId15"/>
    <p:sldLayoutId id="2147483680" r:id="rId16"/>
    <p:sldLayoutId id="2147483678" r:id="rId17"/>
    <p:sldLayoutId id="2147483681" r:id="rId18"/>
    <p:sldLayoutId id="2147483677" r:id="rId19"/>
    <p:sldLayoutId id="214748367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21" Type="http://schemas.openxmlformats.org/officeDocument/2006/relationships/image" Target="../media/image51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21" Type="http://schemas.openxmlformats.org/officeDocument/2006/relationships/image" Target="../media/image51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21" Type="http://schemas.openxmlformats.org/officeDocument/2006/relationships/image" Target="../media/image51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21" Type="http://schemas.openxmlformats.org/officeDocument/2006/relationships/image" Target="../media/image51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0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eyboard Layout Images - Free Download on Freepik">
            <a:extLst>
              <a:ext uri="{FF2B5EF4-FFF2-40B4-BE49-F238E27FC236}">
                <a16:creationId xmlns:a16="http://schemas.microsoft.com/office/drawing/2014/main" id="{E7B6BBED-D80D-A3FE-EDF6-AFCE40D18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17208" r="1438" b="17975"/>
          <a:stretch/>
        </p:blipFill>
        <p:spPr bwMode="auto">
          <a:xfrm rot="366132">
            <a:off x="7289434" y="1446059"/>
            <a:ext cx="3284675" cy="1463697"/>
          </a:xfrm>
          <a:prstGeom prst="roundRect">
            <a:avLst>
              <a:gd name="adj" fmla="val 1488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eyboard Key J Icon 256x256">
            <a:extLst>
              <a:ext uri="{FF2B5EF4-FFF2-40B4-BE49-F238E27FC236}">
                <a16:creationId xmlns:a16="http://schemas.microsoft.com/office/drawing/2014/main" id="{AFEFA9FD-F1E6-42D2-4D31-75C6CF86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319">
            <a:off x="8910853" y="1650810"/>
            <a:ext cx="1261387" cy="1261387"/>
          </a:xfrm>
          <a:prstGeom prst="roundRect">
            <a:avLst>
              <a:gd name="adj" fmla="val 143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2F8E2-CA77-E40F-0E0A-94B332CAE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0994" y="1814671"/>
            <a:ext cx="4182457" cy="476480"/>
          </a:xfrm>
        </p:spPr>
        <p:txBody>
          <a:bodyPr/>
          <a:lstStyle/>
          <a:p>
            <a:r>
              <a:rPr lang="en-US" dirty="0"/>
              <a:t>Notch (n)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CCC40-DD27-9EB4-A9F5-DC01F3660E1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4363-7961-687D-CE58-A4E13C097D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38CCD-DE23-A15C-B8DC-0C8B1068D2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20995" y="2372949"/>
            <a:ext cx="4647726" cy="710453"/>
          </a:xfrm>
        </p:spPr>
        <p:txBody>
          <a:bodyPr/>
          <a:lstStyle/>
          <a:p>
            <a:r>
              <a:rPr lang="en-US" dirty="0"/>
              <a:t>a small bump or cut on an edge or surface.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37536-958E-020D-C930-4E54FDB63C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20994" y="3437744"/>
            <a:ext cx="4182457" cy="476480"/>
          </a:xfrm>
        </p:spPr>
        <p:txBody>
          <a:bodyPr/>
          <a:lstStyle/>
          <a:p>
            <a:r>
              <a:rPr lang="en-US" dirty="0"/>
              <a:t>Placement (n)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4F446-E55F-2B5A-55A5-21CAAAE7E9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20995" y="3996022"/>
            <a:ext cx="4647726" cy="830822"/>
          </a:xfrm>
        </p:spPr>
        <p:txBody>
          <a:bodyPr/>
          <a:lstStyle/>
          <a:p>
            <a:r>
              <a:rPr lang="en-US" dirty="0"/>
              <a:t>The act of putting something in a particular location.</a:t>
            </a:r>
            <a:endParaRPr lang="en-US" sz="1400" i="1" dirty="0"/>
          </a:p>
        </p:txBody>
      </p:sp>
      <p:pic>
        <p:nvPicPr>
          <p:cNvPr id="2052" name="Picture 4" descr="IconExperience » V-Collection » Keyboard Key F Icon">
            <a:extLst>
              <a:ext uri="{FF2B5EF4-FFF2-40B4-BE49-F238E27FC236}">
                <a16:creationId xmlns:a16="http://schemas.microsoft.com/office/drawing/2014/main" id="{02F7C851-8404-88E5-5BEE-9DF90DC6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706">
            <a:off x="7896405" y="1250790"/>
            <a:ext cx="1127760" cy="1127760"/>
          </a:xfrm>
          <a:prstGeom prst="roundRect">
            <a:avLst>
              <a:gd name="adj" fmla="val 1301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2B793F3-0D4B-3B2D-4586-C87373952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60691">
            <a:off x="7281834" y="3403345"/>
            <a:ext cx="3399394" cy="1869253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5181E5C-CF09-816E-F6BC-8C441C848A4E}"/>
              </a:ext>
            </a:extLst>
          </p:cNvPr>
          <p:cNvSpPr txBox="1">
            <a:spLocks/>
          </p:cNvSpPr>
          <p:nvPr/>
        </p:nvSpPr>
        <p:spPr>
          <a:xfrm>
            <a:off x="1584799" y="333238"/>
            <a:ext cx="8742362" cy="50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Finger Placement</a:t>
            </a:r>
          </a:p>
        </p:txBody>
      </p:sp>
    </p:spTree>
    <p:extLst>
      <p:ext uri="{BB962C8B-B14F-4D97-AF65-F5344CB8AC3E}">
        <p14:creationId xmlns:p14="http://schemas.microsoft.com/office/powerpoint/2010/main" val="82269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FD1B-2D84-B7A9-C2BD-C3D487DBB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D77D9-AFBF-BD2A-84CB-329AAEF1700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5EBCC-3AD9-554D-2BD9-64DE331DB7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3A69469-A9C2-591E-A2C5-3C26ADF03319}"/>
              </a:ext>
            </a:extLst>
          </p:cNvPr>
          <p:cNvSpPr txBox="1">
            <a:spLocks/>
          </p:cNvSpPr>
          <p:nvPr/>
        </p:nvSpPr>
        <p:spPr>
          <a:xfrm>
            <a:off x="4102942" y="2823845"/>
            <a:ext cx="7332138" cy="60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Fingers and Keys Worksheet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ECD12-413C-FE49-780C-73D3FFD0E989}"/>
              </a:ext>
            </a:extLst>
          </p:cNvPr>
          <p:cNvGrpSpPr/>
          <p:nvPr/>
        </p:nvGrpSpPr>
        <p:grpSpPr>
          <a:xfrm>
            <a:off x="2305632" y="2273127"/>
            <a:ext cx="1397996" cy="1696720"/>
            <a:chOff x="4711290" y="1942774"/>
            <a:chExt cx="1950967" cy="23678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205358-2A22-0FA7-16C9-00933D6C86A3}"/>
                </a:ext>
              </a:extLst>
            </p:cNvPr>
            <p:cNvSpPr/>
            <p:nvPr/>
          </p:nvSpPr>
          <p:spPr>
            <a:xfrm>
              <a:off x="4711290" y="1942774"/>
              <a:ext cx="1950967" cy="2367850"/>
            </a:xfrm>
            <a:custGeom>
              <a:avLst/>
              <a:gdLst>
                <a:gd name="connsiteX0" fmla="*/ 1797197 w 1950967"/>
                <a:gd name="connsiteY0" fmla="*/ 195817 h 2367850"/>
                <a:gd name="connsiteX1" fmla="*/ 1797284 w 1950967"/>
                <a:gd name="connsiteY1" fmla="*/ 524678 h 2367850"/>
                <a:gd name="connsiteX2" fmla="*/ 1799535 w 1950967"/>
                <a:gd name="connsiteY2" fmla="*/ 684136 h 2367850"/>
                <a:gd name="connsiteX3" fmla="*/ 1811514 w 1950967"/>
                <a:gd name="connsiteY3" fmla="*/ 984079 h 2367850"/>
                <a:gd name="connsiteX4" fmla="*/ 1825328 w 1950967"/>
                <a:gd name="connsiteY4" fmla="*/ 1177899 h 2367850"/>
                <a:gd name="connsiteX5" fmla="*/ 1850750 w 1950967"/>
                <a:gd name="connsiteY5" fmla="*/ 1415567 h 2367850"/>
                <a:gd name="connsiteX6" fmla="*/ 1879647 w 1950967"/>
                <a:gd name="connsiteY6" fmla="*/ 1627420 h 2367850"/>
                <a:gd name="connsiteX7" fmla="*/ 1915276 w 1950967"/>
                <a:gd name="connsiteY7" fmla="*/ 1852541 h 2367850"/>
                <a:gd name="connsiteX8" fmla="*/ 1945157 w 1950967"/>
                <a:gd name="connsiteY8" fmla="*/ 2041049 h 2367850"/>
                <a:gd name="connsiteX9" fmla="*/ 1950097 w 1950967"/>
                <a:gd name="connsiteY9" fmla="*/ 2070077 h 2367850"/>
                <a:gd name="connsiteX10" fmla="*/ 1905221 w 1950967"/>
                <a:gd name="connsiteY10" fmla="*/ 2133555 h 2367850"/>
                <a:gd name="connsiteX11" fmla="*/ 1741982 w 1950967"/>
                <a:gd name="connsiteY11" fmla="*/ 2155807 h 2367850"/>
                <a:gd name="connsiteX12" fmla="*/ 1552709 w 1950967"/>
                <a:gd name="connsiteY12" fmla="*/ 2181075 h 2367850"/>
                <a:gd name="connsiteX13" fmla="*/ 1347195 w 1950967"/>
                <a:gd name="connsiteY13" fmla="*/ 2208376 h 2367850"/>
                <a:gd name="connsiteX14" fmla="*/ 1159080 w 1950967"/>
                <a:gd name="connsiteY14" fmla="*/ 2233710 h 2367850"/>
                <a:gd name="connsiteX15" fmla="*/ 973086 w 1950967"/>
                <a:gd name="connsiteY15" fmla="*/ 2258520 h 2367850"/>
                <a:gd name="connsiteX16" fmla="*/ 765495 w 1950967"/>
                <a:gd name="connsiteY16" fmla="*/ 2286455 h 2367850"/>
                <a:gd name="connsiteX17" fmla="*/ 579501 w 1950967"/>
                <a:gd name="connsiteY17" fmla="*/ 2311199 h 2367850"/>
                <a:gd name="connsiteX18" fmla="*/ 361156 w 1950967"/>
                <a:gd name="connsiteY18" fmla="*/ 2340970 h 2367850"/>
                <a:gd name="connsiteX19" fmla="*/ 165456 w 1950967"/>
                <a:gd name="connsiteY19" fmla="*/ 2367244 h 2367850"/>
                <a:gd name="connsiteX20" fmla="*/ 76033 w 1950967"/>
                <a:gd name="connsiteY20" fmla="*/ 2292597 h 2367850"/>
                <a:gd name="connsiteX21" fmla="*/ 60164 w 1950967"/>
                <a:gd name="connsiteY21" fmla="*/ 2152725 h 2367850"/>
                <a:gd name="connsiteX22" fmla="*/ 39529 w 1950967"/>
                <a:gd name="connsiteY22" fmla="*/ 1974927 h 2367850"/>
                <a:gd name="connsiteX23" fmla="*/ 20490 w 1950967"/>
                <a:gd name="connsiteY23" fmla="*/ 1764036 h 2367850"/>
                <a:gd name="connsiteX24" fmla="*/ 10523 w 1950967"/>
                <a:gd name="connsiteY24" fmla="*/ 1595135 h 2367850"/>
                <a:gd name="connsiteX25" fmla="*/ 1758 w 1950967"/>
                <a:gd name="connsiteY25" fmla="*/ 1331062 h 2367850"/>
                <a:gd name="connsiteX26" fmla="*/ 949 w 1950967"/>
                <a:gd name="connsiteY26" fmla="*/ 1080891 h 2367850"/>
                <a:gd name="connsiteX27" fmla="*/ 12665 w 1950967"/>
                <a:gd name="connsiteY27" fmla="*/ 766718 h 2367850"/>
                <a:gd name="connsiteX28" fmla="*/ 26501 w 1950967"/>
                <a:gd name="connsiteY28" fmla="*/ 546624 h 2367850"/>
                <a:gd name="connsiteX29" fmla="*/ 33125 w 1950967"/>
                <a:gd name="connsiteY29" fmla="*/ 461748 h 2367850"/>
                <a:gd name="connsiteX30" fmla="*/ 58983 w 1950967"/>
                <a:gd name="connsiteY30" fmla="*/ 414183 h 2367850"/>
                <a:gd name="connsiteX31" fmla="*/ 245830 w 1950967"/>
                <a:gd name="connsiteY31" fmla="*/ 227052 h 2367850"/>
                <a:gd name="connsiteX32" fmla="*/ 446251 w 1950967"/>
                <a:gd name="connsiteY32" fmla="*/ 27222 h 2367850"/>
                <a:gd name="connsiteX33" fmla="*/ 524002 w 1950967"/>
                <a:gd name="connsiteY33" fmla="*/ 139 h 2367850"/>
                <a:gd name="connsiteX34" fmla="*/ 743331 w 1950967"/>
                <a:gd name="connsiteY34" fmla="*/ 8008 h 2367850"/>
                <a:gd name="connsiteX35" fmla="*/ 983359 w 1950967"/>
                <a:gd name="connsiteY35" fmla="*/ 16708 h 2367850"/>
                <a:gd name="connsiteX36" fmla="*/ 1215759 w 1950967"/>
                <a:gd name="connsiteY36" fmla="*/ 25451 h 2367850"/>
                <a:gd name="connsiteX37" fmla="*/ 1514719 w 1950967"/>
                <a:gd name="connsiteY37" fmla="*/ 36468 h 2367850"/>
                <a:gd name="connsiteX38" fmla="*/ 1742725 w 1950967"/>
                <a:gd name="connsiteY38" fmla="*/ 45189 h 2367850"/>
                <a:gd name="connsiteX39" fmla="*/ 1782398 w 1950967"/>
                <a:gd name="connsiteY39" fmla="*/ 57059 h 2367850"/>
                <a:gd name="connsiteX40" fmla="*/ 1798399 w 1950967"/>
                <a:gd name="connsiteY40" fmla="*/ 98546 h 2367850"/>
                <a:gd name="connsiteX41" fmla="*/ 1798530 w 1950967"/>
                <a:gd name="connsiteY41" fmla="*/ 195795 h 2367850"/>
                <a:gd name="connsiteX42" fmla="*/ 1797197 w 1950967"/>
                <a:gd name="connsiteY42" fmla="*/ 195795 h 2367850"/>
                <a:gd name="connsiteX43" fmla="*/ 1832586 w 1950967"/>
                <a:gd name="connsiteY43" fmla="*/ 2031781 h 2367850"/>
                <a:gd name="connsiteX44" fmla="*/ 1688800 w 1950967"/>
                <a:gd name="connsiteY44" fmla="*/ 153892 h 2367850"/>
                <a:gd name="connsiteX45" fmla="*/ 566254 w 1950967"/>
                <a:gd name="connsiteY45" fmla="*/ 108994 h 2367850"/>
                <a:gd name="connsiteX46" fmla="*/ 566298 w 1950967"/>
                <a:gd name="connsiteY46" fmla="*/ 126678 h 2367850"/>
                <a:gd name="connsiteX47" fmla="*/ 571872 w 1950967"/>
                <a:gd name="connsiteY47" fmla="*/ 246616 h 2367850"/>
                <a:gd name="connsiteX48" fmla="*/ 581599 w 1950967"/>
                <a:gd name="connsiteY48" fmla="*/ 474579 h 2367850"/>
                <a:gd name="connsiteX49" fmla="*/ 521772 w 1950967"/>
                <a:gd name="connsiteY49" fmla="*/ 536023 h 2367850"/>
                <a:gd name="connsiteX50" fmla="*/ 356041 w 1950967"/>
                <a:gd name="connsiteY50" fmla="*/ 528219 h 2367850"/>
                <a:gd name="connsiteX51" fmla="*/ 201151 w 1950967"/>
                <a:gd name="connsiteY51" fmla="*/ 521684 h 2367850"/>
                <a:gd name="connsiteX52" fmla="*/ 140712 w 1950967"/>
                <a:gd name="connsiteY52" fmla="*/ 521574 h 2367850"/>
                <a:gd name="connsiteX53" fmla="*/ 183708 w 1950967"/>
                <a:gd name="connsiteY53" fmla="*/ 2251197 h 2367850"/>
                <a:gd name="connsiteX54" fmla="*/ 1832586 w 1950967"/>
                <a:gd name="connsiteY54" fmla="*/ 2031781 h 2367850"/>
                <a:gd name="connsiteX55" fmla="*/ 232496 w 1950967"/>
                <a:gd name="connsiteY55" fmla="*/ 412653 h 2367850"/>
                <a:gd name="connsiteX56" fmla="*/ 468962 w 1950967"/>
                <a:gd name="connsiteY56" fmla="*/ 423036 h 2367850"/>
                <a:gd name="connsiteX57" fmla="*/ 457246 w 1950967"/>
                <a:gd name="connsiteY57" fmla="*/ 184800 h 2367850"/>
                <a:gd name="connsiteX58" fmla="*/ 232496 w 1950967"/>
                <a:gd name="connsiteY58" fmla="*/ 412653 h 23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50967" h="2367850">
                  <a:moveTo>
                    <a:pt x="1797197" y="195817"/>
                  </a:moveTo>
                  <a:cubicBezTo>
                    <a:pt x="1797197" y="305437"/>
                    <a:pt x="1796978" y="415058"/>
                    <a:pt x="1797284" y="524678"/>
                  </a:cubicBezTo>
                  <a:cubicBezTo>
                    <a:pt x="1797437" y="577838"/>
                    <a:pt x="1797765" y="631020"/>
                    <a:pt x="1799535" y="684136"/>
                  </a:cubicBezTo>
                  <a:cubicBezTo>
                    <a:pt x="1802858" y="784139"/>
                    <a:pt x="1806552" y="884142"/>
                    <a:pt x="1811514" y="984079"/>
                  </a:cubicBezTo>
                  <a:cubicBezTo>
                    <a:pt x="1814727" y="1048759"/>
                    <a:pt x="1819383" y="1113416"/>
                    <a:pt x="1825328" y="1177899"/>
                  </a:cubicBezTo>
                  <a:cubicBezTo>
                    <a:pt x="1832651" y="1257224"/>
                    <a:pt x="1841220" y="1336461"/>
                    <a:pt x="1850750" y="1415567"/>
                  </a:cubicBezTo>
                  <a:cubicBezTo>
                    <a:pt x="1859275" y="1486323"/>
                    <a:pt x="1869177" y="1556926"/>
                    <a:pt x="1879647" y="1627420"/>
                  </a:cubicBezTo>
                  <a:cubicBezTo>
                    <a:pt x="1890817" y="1702570"/>
                    <a:pt x="1903364" y="1777501"/>
                    <a:pt x="1915276" y="1852541"/>
                  </a:cubicBezTo>
                  <a:cubicBezTo>
                    <a:pt x="1925266" y="1915384"/>
                    <a:pt x="1935168" y="1978206"/>
                    <a:pt x="1945157" y="2041049"/>
                  </a:cubicBezTo>
                  <a:cubicBezTo>
                    <a:pt x="1946687" y="2050732"/>
                    <a:pt x="1948567" y="2060394"/>
                    <a:pt x="1950097" y="2070077"/>
                  </a:cubicBezTo>
                  <a:cubicBezTo>
                    <a:pt x="1955234" y="2102406"/>
                    <a:pt x="1937310" y="2128811"/>
                    <a:pt x="1905221" y="2133555"/>
                  </a:cubicBezTo>
                  <a:cubicBezTo>
                    <a:pt x="1850903" y="2141577"/>
                    <a:pt x="1796410" y="2148506"/>
                    <a:pt x="1741982" y="2155807"/>
                  </a:cubicBezTo>
                  <a:cubicBezTo>
                    <a:pt x="1678898" y="2164288"/>
                    <a:pt x="1615814" y="2172681"/>
                    <a:pt x="1552709" y="2181075"/>
                  </a:cubicBezTo>
                  <a:cubicBezTo>
                    <a:pt x="1484204" y="2190190"/>
                    <a:pt x="1415699" y="2199218"/>
                    <a:pt x="1347195" y="2208376"/>
                  </a:cubicBezTo>
                  <a:cubicBezTo>
                    <a:pt x="1284483" y="2216770"/>
                    <a:pt x="1221792" y="2225295"/>
                    <a:pt x="1159080" y="2233710"/>
                  </a:cubicBezTo>
                  <a:cubicBezTo>
                    <a:pt x="1097089" y="2242016"/>
                    <a:pt x="1035076" y="2250213"/>
                    <a:pt x="973086" y="2258520"/>
                  </a:cubicBezTo>
                  <a:cubicBezTo>
                    <a:pt x="903882" y="2267788"/>
                    <a:pt x="834699" y="2277187"/>
                    <a:pt x="765495" y="2286455"/>
                  </a:cubicBezTo>
                  <a:cubicBezTo>
                    <a:pt x="703504" y="2294740"/>
                    <a:pt x="641492" y="2302827"/>
                    <a:pt x="579501" y="2311199"/>
                  </a:cubicBezTo>
                  <a:cubicBezTo>
                    <a:pt x="506712" y="2321013"/>
                    <a:pt x="433945" y="2331090"/>
                    <a:pt x="361156" y="2340970"/>
                  </a:cubicBezTo>
                  <a:cubicBezTo>
                    <a:pt x="295930" y="2349823"/>
                    <a:pt x="230748" y="2358960"/>
                    <a:pt x="165456" y="2367244"/>
                  </a:cubicBezTo>
                  <a:cubicBezTo>
                    <a:pt x="120581" y="2372949"/>
                    <a:pt x="80120" y="2337669"/>
                    <a:pt x="76033" y="2292597"/>
                  </a:cubicBezTo>
                  <a:cubicBezTo>
                    <a:pt x="71814" y="2245885"/>
                    <a:pt x="65584" y="2199327"/>
                    <a:pt x="60164" y="2152725"/>
                  </a:cubicBezTo>
                  <a:cubicBezTo>
                    <a:pt x="53256" y="2093466"/>
                    <a:pt x="45562" y="2034273"/>
                    <a:pt x="39529" y="1974927"/>
                  </a:cubicBezTo>
                  <a:cubicBezTo>
                    <a:pt x="32381" y="1904717"/>
                    <a:pt x="25955" y="1834399"/>
                    <a:pt x="20490" y="1764036"/>
                  </a:cubicBezTo>
                  <a:cubicBezTo>
                    <a:pt x="16119" y="1707816"/>
                    <a:pt x="12840" y="1651464"/>
                    <a:pt x="10523" y="1595135"/>
                  </a:cubicBezTo>
                  <a:cubicBezTo>
                    <a:pt x="6872" y="1507132"/>
                    <a:pt x="3462" y="1419108"/>
                    <a:pt x="1758" y="1331062"/>
                  </a:cubicBezTo>
                  <a:cubicBezTo>
                    <a:pt x="140" y="1247693"/>
                    <a:pt x="-822" y="1164237"/>
                    <a:pt x="949" y="1080891"/>
                  </a:cubicBezTo>
                  <a:cubicBezTo>
                    <a:pt x="3156" y="976123"/>
                    <a:pt x="7747" y="871399"/>
                    <a:pt x="12665" y="766718"/>
                  </a:cubicBezTo>
                  <a:cubicBezTo>
                    <a:pt x="16097" y="693295"/>
                    <a:pt x="21649" y="619960"/>
                    <a:pt x="26501" y="546624"/>
                  </a:cubicBezTo>
                  <a:cubicBezTo>
                    <a:pt x="28381" y="518318"/>
                    <a:pt x="30895" y="490033"/>
                    <a:pt x="33125" y="461748"/>
                  </a:cubicBezTo>
                  <a:cubicBezTo>
                    <a:pt x="34676" y="442031"/>
                    <a:pt x="45256" y="427779"/>
                    <a:pt x="58983" y="414183"/>
                  </a:cubicBezTo>
                  <a:cubicBezTo>
                    <a:pt x="121630" y="352171"/>
                    <a:pt x="183489" y="289393"/>
                    <a:pt x="245830" y="227052"/>
                  </a:cubicBezTo>
                  <a:cubicBezTo>
                    <a:pt x="312542" y="160340"/>
                    <a:pt x="379517" y="93912"/>
                    <a:pt x="446251" y="27222"/>
                  </a:cubicBezTo>
                  <a:cubicBezTo>
                    <a:pt x="467913" y="5604"/>
                    <a:pt x="494187" y="-1085"/>
                    <a:pt x="524002" y="139"/>
                  </a:cubicBezTo>
                  <a:cubicBezTo>
                    <a:pt x="597097" y="3155"/>
                    <a:pt x="670214" y="5385"/>
                    <a:pt x="743331" y="8008"/>
                  </a:cubicBezTo>
                  <a:cubicBezTo>
                    <a:pt x="823333" y="10871"/>
                    <a:pt x="903357" y="13757"/>
                    <a:pt x="983359" y="16708"/>
                  </a:cubicBezTo>
                  <a:cubicBezTo>
                    <a:pt x="1060826" y="19571"/>
                    <a:pt x="1138293" y="22566"/>
                    <a:pt x="1215759" y="25451"/>
                  </a:cubicBezTo>
                  <a:cubicBezTo>
                    <a:pt x="1315412" y="29145"/>
                    <a:pt x="1415065" y="32752"/>
                    <a:pt x="1514719" y="36468"/>
                  </a:cubicBezTo>
                  <a:cubicBezTo>
                    <a:pt x="1590721" y="39309"/>
                    <a:pt x="1666723" y="42238"/>
                    <a:pt x="1742725" y="45189"/>
                  </a:cubicBezTo>
                  <a:cubicBezTo>
                    <a:pt x="1756933" y="45736"/>
                    <a:pt x="1770857" y="46370"/>
                    <a:pt x="1782398" y="57059"/>
                  </a:cubicBezTo>
                  <a:cubicBezTo>
                    <a:pt x="1794748" y="68512"/>
                    <a:pt x="1798202" y="83005"/>
                    <a:pt x="1798399" y="98546"/>
                  </a:cubicBezTo>
                  <a:cubicBezTo>
                    <a:pt x="1798814" y="130962"/>
                    <a:pt x="1798530" y="163379"/>
                    <a:pt x="1798530" y="195795"/>
                  </a:cubicBezTo>
                  <a:lnTo>
                    <a:pt x="1797197" y="195795"/>
                  </a:lnTo>
                  <a:close/>
                  <a:moveTo>
                    <a:pt x="1832586" y="2031781"/>
                  </a:moveTo>
                  <a:cubicBezTo>
                    <a:pt x="1707008" y="1411020"/>
                    <a:pt x="1672734" y="784620"/>
                    <a:pt x="1688800" y="153892"/>
                  </a:cubicBezTo>
                  <a:cubicBezTo>
                    <a:pt x="1313686" y="138897"/>
                    <a:pt x="940363" y="123968"/>
                    <a:pt x="566254" y="108994"/>
                  </a:cubicBezTo>
                  <a:cubicBezTo>
                    <a:pt x="566254" y="115967"/>
                    <a:pt x="566036" y="121345"/>
                    <a:pt x="566298" y="126678"/>
                  </a:cubicBezTo>
                  <a:cubicBezTo>
                    <a:pt x="568112" y="166657"/>
                    <a:pt x="570145" y="206637"/>
                    <a:pt x="571872" y="246616"/>
                  </a:cubicBezTo>
                  <a:cubicBezTo>
                    <a:pt x="575173" y="322596"/>
                    <a:pt x="578233" y="398598"/>
                    <a:pt x="581599" y="474579"/>
                  </a:cubicBezTo>
                  <a:cubicBezTo>
                    <a:pt x="583370" y="514514"/>
                    <a:pt x="561883" y="537487"/>
                    <a:pt x="521772" y="536023"/>
                  </a:cubicBezTo>
                  <a:cubicBezTo>
                    <a:pt x="466514" y="534012"/>
                    <a:pt x="411277" y="530733"/>
                    <a:pt x="356041" y="528219"/>
                  </a:cubicBezTo>
                  <a:cubicBezTo>
                    <a:pt x="304411" y="525859"/>
                    <a:pt x="252781" y="523542"/>
                    <a:pt x="201151" y="521684"/>
                  </a:cubicBezTo>
                  <a:cubicBezTo>
                    <a:pt x="181282" y="520962"/>
                    <a:pt x="161369" y="521574"/>
                    <a:pt x="140712" y="521574"/>
                  </a:cubicBezTo>
                  <a:cubicBezTo>
                    <a:pt x="90853" y="1099711"/>
                    <a:pt x="103968" y="1675618"/>
                    <a:pt x="183708" y="2251197"/>
                  </a:cubicBezTo>
                  <a:cubicBezTo>
                    <a:pt x="733778" y="2177993"/>
                    <a:pt x="1282581" y="2104964"/>
                    <a:pt x="1832586" y="2031781"/>
                  </a:cubicBezTo>
                  <a:close/>
                  <a:moveTo>
                    <a:pt x="232496" y="412653"/>
                  </a:moveTo>
                  <a:cubicBezTo>
                    <a:pt x="310772" y="416085"/>
                    <a:pt x="389594" y="419561"/>
                    <a:pt x="468962" y="423036"/>
                  </a:cubicBezTo>
                  <a:cubicBezTo>
                    <a:pt x="465028" y="343231"/>
                    <a:pt x="461202" y="265392"/>
                    <a:pt x="457246" y="184800"/>
                  </a:cubicBezTo>
                  <a:cubicBezTo>
                    <a:pt x="381003" y="262092"/>
                    <a:pt x="307034" y="337088"/>
                    <a:pt x="232496" y="412653"/>
                  </a:cubicBezTo>
                  <a:close/>
                </a:path>
              </a:pathLst>
            </a:custGeom>
            <a:solidFill>
              <a:srgbClr val="00000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D074F6-020E-1110-2627-8FB2DE782D63}"/>
                </a:ext>
              </a:extLst>
            </p:cNvPr>
            <p:cNvSpPr/>
            <p:nvPr/>
          </p:nvSpPr>
          <p:spPr>
            <a:xfrm>
              <a:off x="4822638" y="2051746"/>
              <a:ext cx="1721258" cy="2142202"/>
            </a:xfrm>
            <a:custGeom>
              <a:avLst/>
              <a:gdLst>
                <a:gd name="connsiteX0" fmla="*/ 1721237 w 1721258"/>
                <a:gd name="connsiteY0" fmla="*/ 1922787 h 2142202"/>
                <a:gd name="connsiteX1" fmla="*/ 72359 w 1721258"/>
                <a:gd name="connsiteY1" fmla="*/ 2142203 h 2142202"/>
                <a:gd name="connsiteX2" fmla="*/ 29385 w 1721258"/>
                <a:gd name="connsiteY2" fmla="*/ 412580 h 2142202"/>
                <a:gd name="connsiteX3" fmla="*/ 89824 w 1721258"/>
                <a:gd name="connsiteY3" fmla="*/ 412689 h 2142202"/>
                <a:gd name="connsiteX4" fmla="*/ 244714 w 1721258"/>
                <a:gd name="connsiteY4" fmla="*/ 419225 h 2142202"/>
                <a:gd name="connsiteX5" fmla="*/ 410445 w 1721258"/>
                <a:gd name="connsiteY5" fmla="*/ 427028 h 2142202"/>
                <a:gd name="connsiteX6" fmla="*/ 470272 w 1721258"/>
                <a:gd name="connsiteY6" fmla="*/ 365584 h 2142202"/>
                <a:gd name="connsiteX7" fmla="*/ 460545 w 1721258"/>
                <a:gd name="connsiteY7" fmla="*/ 137621 h 2142202"/>
                <a:gd name="connsiteX8" fmla="*/ 454971 w 1721258"/>
                <a:gd name="connsiteY8" fmla="*/ 17684 h 2142202"/>
                <a:gd name="connsiteX9" fmla="*/ 454927 w 1721258"/>
                <a:gd name="connsiteY9" fmla="*/ 0 h 2142202"/>
                <a:gd name="connsiteX10" fmla="*/ 1577473 w 1721258"/>
                <a:gd name="connsiteY10" fmla="*/ 44897 h 2142202"/>
                <a:gd name="connsiteX11" fmla="*/ 1721259 w 1721258"/>
                <a:gd name="connsiteY11" fmla="*/ 1922787 h 21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258" h="2142202">
                  <a:moveTo>
                    <a:pt x="1721237" y="1922787"/>
                  </a:moveTo>
                  <a:cubicBezTo>
                    <a:pt x="1171254" y="1995969"/>
                    <a:pt x="622430" y="2068998"/>
                    <a:pt x="72359" y="2142203"/>
                  </a:cubicBezTo>
                  <a:cubicBezTo>
                    <a:pt x="-7359" y="1566624"/>
                    <a:pt x="-20474" y="990717"/>
                    <a:pt x="29385" y="412580"/>
                  </a:cubicBezTo>
                  <a:cubicBezTo>
                    <a:pt x="50020" y="412580"/>
                    <a:pt x="69933" y="411990"/>
                    <a:pt x="89824" y="412689"/>
                  </a:cubicBezTo>
                  <a:cubicBezTo>
                    <a:pt x="141476" y="414547"/>
                    <a:pt x="193106" y="416864"/>
                    <a:pt x="244714" y="419225"/>
                  </a:cubicBezTo>
                  <a:cubicBezTo>
                    <a:pt x="299972" y="421739"/>
                    <a:pt x="355187" y="425017"/>
                    <a:pt x="410445" y="427028"/>
                  </a:cubicBezTo>
                  <a:cubicBezTo>
                    <a:pt x="450556" y="428493"/>
                    <a:pt x="472043" y="405520"/>
                    <a:pt x="470272" y="365584"/>
                  </a:cubicBezTo>
                  <a:cubicBezTo>
                    <a:pt x="466906" y="289604"/>
                    <a:pt x="463846" y="213602"/>
                    <a:pt x="460545" y="137621"/>
                  </a:cubicBezTo>
                  <a:cubicBezTo>
                    <a:pt x="458796" y="97642"/>
                    <a:pt x="456785" y="57663"/>
                    <a:pt x="454971" y="17684"/>
                  </a:cubicBezTo>
                  <a:cubicBezTo>
                    <a:pt x="454731" y="12328"/>
                    <a:pt x="454927" y="6973"/>
                    <a:pt x="454927" y="0"/>
                  </a:cubicBezTo>
                  <a:cubicBezTo>
                    <a:pt x="829058" y="14951"/>
                    <a:pt x="1202359" y="29881"/>
                    <a:pt x="1577473" y="44897"/>
                  </a:cubicBezTo>
                  <a:cubicBezTo>
                    <a:pt x="1561407" y="675626"/>
                    <a:pt x="1595681" y="1302026"/>
                    <a:pt x="1721259" y="1922787"/>
                  </a:cubicBezTo>
                  <a:close/>
                </a:path>
              </a:pathLst>
            </a:custGeom>
            <a:solidFill>
              <a:schemeClr val="accent4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0CD228-135C-A160-09FE-DD5C1FCF4BE1}"/>
                </a:ext>
              </a:extLst>
            </p:cNvPr>
            <p:cNvSpPr/>
            <p:nvPr/>
          </p:nvSpPr>
          <p:spPr>
            <a:xfrm>
              <a:off x="4943786" y="2127574"/>
              <a:ext cx="236465" cy="238236"/>
            </a:xfrm>
            <a:custGeom>
              <a:avLst/>
              <a:gdLst>
                <a:gd name="connsiteX0" fmla="*/ 0 w 236465"/>
                <a:gd name="connsiteY0" fmla="*/ 227853 h 238236"/>
                <a:gd name="connsiteX1" fmla="*/ 224750 w 236465"/>
                <a:gd name="connsiteY1" fmla="*/ 0 h 238236"/>
                <a:gd name="connsiteX2" fmla="*/ 236466 w 236465"/>
                <a:gd name="connsiteY2" fmla="*/ 238236 h 238236"/>
                <a:gd name="connsiteX3" fmla="*/ 0 w 236465"/>
                <a:gd name="connsiteY3" fmla="*/ 227853 h 2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65" h="238236">
                  <a:moveTo>
                    <a:pt x="0" y="227853"/>
                  </a:moveTo>
                  <a:cubicBezTo>
                    <a:pt x="74538" y="152288"/>
                    <a:pt x="148507" y="77292"/>
                    <a:pt x="224750" y="0"/>
                  </a:cubicBezTo>
                  <a:cubicBezTo>
                    <a:pt x="228728" y="80592"/>
                    <a:pt x="232553" y="158409"/>
                    <a:pt x="236466" y="238236"/>
                  </a:cubicBezTo>
                  <a:cubicBezTo>
                    <a:pt x="157097" y="234761"/>
                    <a:pt x="78275" y="231285"/>
                    <a:pt x="0" y="227853"/>
                  </a:cubicBezTo>
                  <a:close/>
                </a:path>
              </a:pathLst>
            </a:custGeom>
            <a:solidFill>
              <a:srgbClr val="FFFFFF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C5BC3-9419-B368-41EB-B8BBF33D8A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7214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6E758-B75A-5993-6F87-D35068DC2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9269" y="345265"/>
            <a:ext cx="4182457" cy="476480"/>
          </a:xfrm>
        </p:spPr>
        <p:txBody>
          <a:bodyPr/>
          <a:lstStyle/>
          <a:p>
            <a:r>
              <a:rPr lang="fr-FR" dirty="0"/>
              <a:t>DIRECTIONS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5798A-941A-5E29-AE3B-1BCFA4DB3B6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28560" y="6125556"/>
            <a:ext cx="311404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436D0-8778-E3F2-C790-14D648A5ED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22E16-C38F-E0FB-8341-98187A2C35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59269" y="903543"/>
            <a:ext cx="5618005" cy="879994"/>
          </a:xfrm>
        </p:spPr>
        <p:txBody>
          <a:bodyPr/>
          <a:lstStyle/>
          <a:p>
            <a:r>
              <a:rPr lang="en-US" dirty="0"/>
              <a:t>Use what we’ve learned, do the following actions and note down your observations.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2A1CA-6DAB-AD09-B6E7-13176D9330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1085" y="767760"/>
            <a:ext cx="2361865" cy="550685"/>
          </a:xfrm>
        </p:spPr>
        <p:txBody>
          <a:bodyPr/>
          <a:lstStyle/>
          <a:p>
            <a:r>
              <a:rPr lang="fr-FR" dirty="0"/>
              <a:t>Evaluation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1DCEAB-1E55-FF04-018B-60831EE1C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0D3BA87-10D9-CE1C-64DA-DD039148BE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0127" y="3012125"/>
            <a:ext cx="400051" cy="365125"/>
          </a:xfrm>
        </p:spPr>
        <p:txBody>
          <a:bodyPr/>
          <a:lstStyle/>
          <a:p>
            <a:r>
              <a:rPr lang="fr-FR" dirty="0"/>
              <a:t>2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F96343-3EB5-B7D0-AD69-E03D451BE4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59113" y="2306637"/>
            <a:ext cx="8742362" cy="364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Type your first and last name.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A99E5-B4D3-72BA-485E-7D4A144E6F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59113" y="3012125"/>
            <a:ext cx="8742362" cy="364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Press: “</a:t>
            </a:r>
            <a:r>
              <a:rPr lang="en-US" dirty="0"/>
              <a:t>enter</a:t>
            </a:r>
            <a:r>
              <a:rPr lang="en-US" dirty="0">
                <a:latin typeface="+mj-lt"/>
              </a:rPr>
              <a:t>” 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7E6F3237-B454-0322-54E4-153902879CA5}"/>
              </a:ext>
            </a:extLst>
          </p:cNvPr>
          <p:cNvSpPr txBox="1">
            <a:spLocks/>
          </p:cNvSpPr>
          <p:nvPr/>
        </p:nvSpPr>
        <p:spPr>
          <a:xfrm>
            <a:off x="2430127" y="3698784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CB0BE64-270B-7711-E373-4756A7F9B0B4}"/>
              </a:ext>
            </a:extLst>
          </p:cNvPr>
          <p:cNvSpPr txBox="1">
            <a:spLocks/>
          </p:cNvSpPr>
          <p:nvPr/>
        </p:nvSpPr>
        <p:spPr>
          <a:xfrm>
            <a:off x="3059113" y="3722280"/>
            <a:ext cx="8742362" cy="364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Type: “</a:t>
            </a:r>
            <a:r>
              <a:rPr lang="en-US" dirty="0"/>
              <a:t>My keyboard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en-US" dirty="0"/>
              <a:t>rows</a:t>
            </a:r>
            <a:r>
              <a:rPr lang="en-US" dirty="0">
                <a:latin typeface="+mj-lt"/>
              </a:rPr>
              <a:t>”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D9B62-F61D-53F9-3191-FBE405E40F6E}"/>
              </a:ext>
            </a:extLst>
          </p:cNvPr>
          <p:cNvSpPr txBox="1"/>
          <p:nvPr/>
        </p:nvSpPr>
        <p:spPr>
          <a:xfrm>
            <a:off x="3059112" y="4351293"/>
            <a:ext cx="8584247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LID4096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Type: “</a:t>
            </a:r>
            <a:r>
              <a:rPr lang="en-US" dirty="0">
                <a:latin typeface="+mn-lt"/>
              </a:rPr>
              <a:t>My pointer fingers should be on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dirty="0">
                <a:latin typeface="+mn-lt"/>
              </a:rPr>
              <a:t> key and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dirty="0">
                <a:latin typeface="+mn-lt"/>
              </a:rPr>
              <a:t> key</a:t>
            </a:r>
            <a:r>
              <a:rPr lang="en-US" dirty="0"/>
              <a:t>” 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32BD9960-35EB-7E09-B9DD-BDD1578BC5EF}"/>
              </a:ext>
            </a:extLst>
          </p:cNvPr>
          <p:cNvSpPr txBox="1">
            <a:spLocks/>
          </p:cNvSpPr>
          <p:nvPr/>
        </p:nvSpPr>
        <p:spPr>
          <a:xfrm>
            <a:off x="2430126" y="4351293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A8F4C1-455C-08A3-6E7A-821AA9B7F448}"/>
              </a:ext>
            </a:extLst>
          </p:cNvPr>
          <p:cNvGrpSpPr/>
          <p:nvPr/>
        </p:nvGrpSpPr>
        <p:grpSpPr>
          <a:xfrm>
            <a:off x="10353365" y="237282"/>
            <a:ext cx="1289994" cy="1289994"/>
            <a:chOff x="421473" y="3557800"/>
            <a:chExt cx="1682115" cy="168211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3852E4C-0F98-3381-DBE4-5914A8E2F55B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Microsoft Word | Microsoft 365">
              <a:extLst>
                <a:ext uri="{FF2B5EF4-FFF2-40B4-BE49-F238E27FC236}">
                  <a16:creationId xmlns:a16="http://schemas.microsoft.com/office/drawing/2014/main" id="{90098F87-32CB-D0B7-288A-0DD3975F6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259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2E294-F554-3E73-5658-E7A1E08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1A2B-B672-550D-ACE1-7801B4EB837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111CB-F40B-FA95-A73C-E319762EE9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098618" cy="710453"/>
          </a:xfrm>
        </p:spPr>
        <p:txBody>
          <a:bodyPr/>
          <a:lstStyle/>
          <a:p>
            <a:r>
              <a:rPr lang="en-US" dirty="0"/>
              <a:t>Achievements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AD6F8-7661-427F-9D42-76D2DBED45A5}"/>
              </a:ext>
            </a:extLst>
          </p:cNvPr>
          <p:cNvGrpSpPr/>
          <p:nvPr/>
        </p:nvGrpSpPr>
        <p:grpSpPr>
          <a:xfrm>
            <a:off x="872980" y="3782077"/>
            <a:ext cx="587177" cy="558932"/>
            <a:chOff x="900000" y="2856030"/>
            <a:chExt cx="587177" cy="55893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57E329-F732-9ABE-A732-A84BF4F6F267}"/>
                </a:ext>
              </a:extLst>
            </p:cNvPr>
            <p:cNvSpPr/>
            <p:nvPr/>
          </p:nvSpPr>
          <p:spPr>
            <a:xfrm>
              <a:off x="900000" y="2856030"/>
              <a:ext cx="587177" cy="558932"/>
            </a:xfrm>
            <a:custGeom>
              <a:avLst/>
              <a:gdLst>
                <a:gd name="connsiteX0" fmla="*/ 0 w 587177"/>
                <a:gd name="connsiteY0" fmla="*/ 0 h 558932"/>
                <a:gd name="connsiteX1" fmla="*/ 587178 w 587177"/>
                <a:gd name="connsiteY1" fmla="*/ 0 h 558932"/>
                <a:gd name="connsiteX2" fmla="*/ 587178 w 587177"/>
                <a:gd name="connsiteY2" fmla="*/ 377959 h 558932"/>
                <a:gd name="connsiteX3" fmla="*/ 406205 w 587177"/>
                <a:gd name="connsiteY3" fmla="*/ 558933 h 558932"/>
                <a:gd name="connsiteX4" fmla="*/ 0 w 587177"/>
                <a:gd name="connsiteY4" fmla="*/ 558933 h 558932"/>
                <a:gd name="connsiteX5" fmla="*/ 0 w 587177"/>
                <a:gd name="connsiteY5" fmla="*/ 0 h 558932"/>
                <a:gd name="connsiteX6" fmla="*/ 0 w 587177"/>
                <a:gd name="connsiteY6" fmla="*/ 0 h 5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177" h="558932">
                  <a:moveTo>
                    <a:pt x="0" y="0"/>
                  </a:moveTo>
                  <a:lnTo>
                    <a:pt x="587178" y="0"/>
                  </a:lnTo>
                  <a:lnTo>
                    <a:pt x="587178" y="377959"/>
                  </a:lnTo>
                  <a:cubicBezTo>
                    <a:pt x="587178" y="477845"/>
                    <a:pt x="506091" y="558933"/>
                    <a:pt x="406205" y="558933"/>
                  </a:cubicBezTo>
                  <a:lnTo>
                    <a:pt x="0" y="5589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E72646-F559-4379-3515-45ED88D30B2F}"/>
                </a:ext>
              </a:extLst>
            </p:cNvPr>
            <p:cNvSpPr/>
            <p:nvPr/>
          </p:nvSpPr>
          <p:spPr>
            <a:xfrm>
              <a:off x="965779" y="2953290"/>
              <a:ext cx="455651" cy="364444"/>
            </a:xfrm>
            <a:custGeom>
              <a:avLst/>
              <a:gdLst>
                <a:gd name="connsiteX0" fmla="*/ 455651 w 455651"/>
                <a:gd name="connsiteY0" fmla="*/ 72248 h 364444"/>
                <a:gd name="connsiteX1" fmla="*/ 450944 w 455651"/>
                <a:gd name="connsiteY1" fmla="*/ 82977 h 364444"/>
                <a:gd name="connsiteX2" fmla="*/ 242493 w 455651"/>
                <a:gd name="connsiteY2" fmla="*/ 291428 h 364444"/>
                <a:gd name="connsiteX3" fmla="*/ 174184 w 455651"/>
                <a:gd name="connsiteY3" fmla="*/ 359737 h 364444"/>
                <a:gd name="connsiteX4" fmla="*/ 163648 w 455651"/>
                <a:gd name="connsiteY4" fmla="*/ 364445 h 364444"/>
                <a:gd name="connsiteX5" fmla="*/ 157082 w 455651"/>
                <a:gd name="connsiteY5" fmla="*/ 362748 h 364444"/>
                <a:gd name="connsiteX6" fmla="*/ 92936 w 455651"/>
                <a:gd name="connsiteY6" fmla="*/ 298601 h 364444"/>
                <a:gd name="connsiteX7" fmla="*/ 4708 w 455651"/>
                <a:gd name="connsiteY7" fmla="*/ 210372 h 364444"/>
                <a:gd name="connsiteX8" fmla="*/ 0 w 455651"/>
                <a:gd name="connsiteY8" fmla="*/ 199644 h 364444"/>
                <a:gd name="connsiteX9" fmla="*/ 4708 w 455651"/>
                <a:gd name="connsiteY9" fmla="*/ 189108 h 364444"/>
                <a:gd name="connsiteX10" fmla="*/ 61712 w 455651"/>
                <a:gd name="connsiteY10" fmla="*/ 131911 h 364444"/>
                <a:gd name="connsiteX11" fmla="*/ 72248 w 455651"/>
                <a:gd name="connsiteY11" fmla="*/ 127203 h 364444"/>
                <a:gd name="connsiteX12" fmla="*/ 82977 w 455651"/>
                <a:gd name="connsiteY12" fmla="*/ 131911 h 364444"/>
                <a:gd name="connsiteX13" fmla="*/ 164256 w 455651"/>
                <a:gd name="connsiteY13" fmla="*/ 213191 h 364444"/>
                <a:gd name="connsiteX14" fmla="*/ 372482 w 455651"/>
                <a:gd name="connsiteY14" fmla="*/ 4708 h 364444"/>
                <a:gd name="connsiteX15" fmla="*/ 383211 w 455651"/>
                <a:gd name="connsiteY15" fmla="*/ 0 h 364444"/>
                <a:gd name="connsiteX16" fmla="*/ 393939 w 455651"/>
                <a:gd name="connsiteY16" fmla="*/ 4708 h 364444"/>
                <a:gd name="connsiteX17" fmla="*/ 450944 w 455651"/>
                <a:gd name="connsiteY17" fmla="*/ 61712 h 364444"/>
                <a:gd name="connsiteX18" fmla="*/ 455651 w 455651"/>
                <a:gd name="connsiteY18" fmla="*/ 72248 h 3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5651" h="364444">
                  <a:moveTo>
                    <a:pt x="455651" y="72248"/>
                  </a:moveTo>
                  <a:cubicBezTo>
                    <a:pt x="455651" y="76380"/>
                    <a:pt x="453954" y="79966"/>
                    <a:pt x="450944" y="82977"/>
                  </a:cubicBezTo>
                  <a:lnTo>
                    <a:pt x="242493" y="291428"/>
                  </a:lnTo>
                  <a:lnTo>
                    <a:pt x="174184" y="359737"/>
                  </a:lnTo>
                  <a:cubicBezTo>
                    <a:pt x="171173" y="362748"/>
                    <a:pt x="167587" y="364445"/>
                    <a:pt x="163648" y="364445"/>
                  </a:cubicBezTo>
                  <a:cubicBezTo>
                    <a:pt x="161214" y="364445"/>
                    <a:pt x="158940" y="363900"/>
                    <a:pt x="157082" y="362748"/>
                  </a:cubicBezTo>
                  <a:lnTo>
                    <a:pt x="92936" y="298601"/>
                  </a:lnTo>
                  <a:lnTo>
                    <a:pt x="4708" y="210372"/>
                  </a:lnTo>
                  <a:cubicBezTo>
                    <a:pt x="1505" y="207170"/>
                    <a:pt x="0" y="203615"/>
                    <a:pt x="0" y="199644"/>
                  </a:cubicBezTo>
                  <a:cubicBezTo>
                    <a:pt x="0" y="195673"/>
                    <a:pt x="1505" y="192118"/>
                    <a:pt x="4708" y="189108"/>
                  </a:cubicBezTo>
                  <a:lnTo>
                    <a:pt x="61712" y="131911"/>
                  </a:lnTo>
                  <a:cubicBezTo>
                    <a:pt x="64915" y="128901"/>
                    <a:pt x="68309" y="127396"/>
                    <a:pt x="72248" y="127203"/>
                  </a:cubicBezTo>
                  <a:cubicBezTo>
                    <a:pt x="76380" y="127203"/>
                    <a:pt x="79966" y="128901"/>
                    <a:pt x="82977" y="131911"/>
                  </a:cubicBezTo>
                  <a:lnTo>
                    <a:pt x="164256" y="213191"/>
                  </a:lnTo>
                  <a:lnTo>
                    <a:pt x="372482" y="4708"/>
                  </a:lnTo>
                  <a:cubicBezTo>
                    <a:pt x="375685" y="1505"/>
                    <a:pt x="379240" y="0"/>
                    <a:pt x="383211" y="0"/>
                  </a:cubicBezTo>
                  <a:cubicBezTo>
                    <a:pt x="387182" y="0"/>
                    <a:pt x="390737" y="1505"/>
                    <a:pt x="393939" y="4708"/>
                  </a:cubicBezTo>
                  <a:lnTo>
                    <a:pt x="450944" y="61712"/>
                  </a:lnTo>
                  <a:cubicBezTo>
                    <a:pt x="453954" y="64915"/>
                    <a:pt x="455651" y="68309"/>
                    <a:pt x="455651" y="72248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3A10A2-571E-D0B4-9277-5459E3861E10}"/>
              </a:ext>
            </a:extLst>
          </p:cNvPr>
          <p:cNvGrpSpPr/>
          <p:nvPr/>
        </p:nvGrpSpPr>
        <p:grpSpPr>
          <a:xfrm>
            <a:off x="4659321" y="102032"/>
            <a:ext cx="5794518" cy="1773194"/>
            <a:chOff x="4659321" y="102032"/>
            <a:chExt cx="5794518" cy="1773194"/>
          </a:xfrm>
        </p:grpSpPr>
        <p:pic>
          <p:nvPicPr>
            <p:cNvPr id="12" name="Graphic 11" descr="Surprised face outline with solid fill">
              <a:extLst>
                <a:ext uri="{FF2B5EF4-FFF2-40B4-BE49-F238E27FC236}">
                  <a16:creationId xmlns:a16="http://schemas.microsoft.com/office/drawing/2014/main" id="{19C85B23-ECD3-0236-8B1E-F97F45066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8560" y="937070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In love face outline outline">
              <a:extLst>
                <a:ext uri="{FF2B5EF4-FFF2-40B4-BE49-F238E27FC236}">
                  <a16:creationId xmlns:a16="http://schemas.microsoft.com/office/drawing/2014/main" id="{865DACC3-6409-AA2F-231B-53C5B2CF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7398" y="96082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Neutral face outline with solid fill">
              <a:extLst>
                <a:ext uri="{FF2B5EF4-FFF2-40B4-BE49-F238E27FC236}">
                  <a16:creationId xmlns:a16="http://schemas.microsoft.com/office/drawing/2014/main" id="{80DE4077-4EB0-FF17-B413-5FBD675DB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4304" y="96082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Worried face outline with solid fill">
              <a:extLst>
                <a:ext uri="{FF2B5EF4-FFF2-40B4-BE49-F238E27FC236}">
                  <a16:creationId xmlns:a16="http://schemas.microsoft.com/office/drawing/2014/main" id="{34D58CD1-343C-CCF9-C92B-6694F3780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3417" y="935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Neutral face with solid fill with solid fill">
              <a:extLst>
                <a:ext uri="{FF2B5EF4-FFF2-40B4-BE49-F238E27FC236}">
                  <a16:creationId xmlns:a16="http://schemas.microsoft.com/office/drawing/2014/main" id="{AF3E64F3-B4FA-AFDB-35EE-613C3EE9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07840" y="928480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Smiling face with solid fill with solid fill">
              <a:extLst>
                <a:ext uri="{FF2B5EF4-FFF2-40B4-BE49-F238E27FC236}">
                  <a16:creationId xmlns:a16="http://schemas.microsoft.com/office/drawing/2014/main" id="{B9723D5E-8FA8-5B8E-DD1A-93563B870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39439" y="112044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Tired face with solid fill with solid fill">
              <a:extLst>
                <a:ext uri="{FF2B5EF4-FFF2-40B4-BE49-F238E27FC236}">
                  <a16:creationId xmlns:a16="http://schemas.microsoft.com/office/drawing/2014/main" id="{242EA6F4-9FF9-B0DF-0CAE-39940C353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09230" y="120634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Angry face outline outline">
              <a:extLst>
                <a:ext uri="{FF2B5EF4-FFF2-40B4-BE49-F238E27FC236}">
                  <a16:creationId xmlns:a16="http://schemas.microsoft.com/office/drawing/2014/main" id="{D82934DA-DFF0-94F5-7B29-0ECF333CE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46136" y="102032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Sunglasses face outline with solid fill">
              <a:extLst>
                <a:ext uri="{FF2B5EF4-FFF2-40B4-BE49-F238E27FC236}">
                  <a16:creationId xmlns:a16="http://schemas.microsoft.com/office/drawing/2014/main" id="{3CD45974-813B-4BA7-79A2-5D6D4AB6F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40498" y="102654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Loudly crying face outline with solid fill">
              <a:extLst>
                <a:ext uri="{FF2B5EF4-FFF2-40B4-BE49-F238E27FC236}">
                  <a16:creationId xmlns:a16="http://schemas.microsoft.com/office/drawing/2014/main" id="{7E1D72E9-B3EE-679A-9041-6DF7B4DA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257671" y="105964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Confused face outline with solid fill">
              <a:extLst>
                <a:ext uri="{FF2B5EF4-FFF2-40B4-BE49-F238E27FC236}">
                  <a16:creationId xmlns:a16="http://schemas.microsoft.com/office/drawing/2014/main" id="{84B02E77-7F2C-DA66-EF48-AC28D477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47454" y="120634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Star-struck face outline outline">
              <a:extLst>
                <a:ext uri="{FF2B5EF4-FFF2-40B4-BE49-F238E27FC236}">
                  <a16:creationId xmlns:a16="http://schemas.microsoft.com/office/drawing/2014/main" id="{350CF3F6-5724-A30E-C4B8-38F3DDC84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59321" y="120634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E371664-A440-842D-6A55-5471E3452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9" y="1945298"/>
            <a:ext cx="9091521" cy="476480"/>
          </a:xfrm>
        </p:spPr>
        <p:txBody>
          <a:bodyPr/>
          <a:lstStyle/>
          <a:p>
            <a:r>
              <a:rPr lang="en-US" dirty="0"/>
              <a:t>I can verbally identify the keyboard and its function.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5EE9F7E-E0F3-C106-300E-A8C6136711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11910" y="2839858"/>
            <a:ext cx="9091521" cy="476480"/>
          </a:xfrm>
        </p:spPr>
        <p:txBody>
          <a:bodyPr/>
          <a:lstStyle/>
          <a:p>
            <a:r>
              <a:rPr lang="en-US" dirty="0"/>
              <a:t>I can label the different rows of the keyboard: Function, Number, Top, Home, Bottom, and Command.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9FDA8A1-F3AB-359D-20F7-69B682E3F0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9997" y="3850720"/>
            <a:ext cx="9091521" cy="476480"/>
          </a:xfrm>
        </p:spPr>
        <p:txBody>
          <a:bodyPr/>
          <a:lstStyle/>
          <a:p>
            <a:r>
              <a:rPr lang="en-US" dirty="0"/>
              <a:t>I can place my fingers correctly on the home row for typing.</a:t>
            </a: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B4550636-62F4-339A-467D-FAC3744570D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</p:spTree>
    <p:extLst>
      <p:ext uri="{BB962C8B-B14F-4D97-AF65-F5344CB8AC3E}">
        <p14:creationId xmlns:p14="http://schemas.microsoft.com/office/powerpoint/2010/main" val="313881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CB6CB-C045-F9C7-78AA-AADF8FC1401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C1ED2-7B74-8CBB-8235-52D9ED1AA5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18DB-14BD-7AAF-26FD-4E91686BB3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BASIC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D4857-9C08-1365-C7B2-22198F2ED2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54795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8EA04-96F1-BC57-ED5E-2CAD51F6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28B6B-5F3B-0D9D-E50A-4862D1C999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9" y="1945298"/>
            <a:ext cx="9091521" cy="476480"/>
          </a:xfrm>
        </p:spPr>
        <p:txBody>
          <a:bodyPr/>
          <a:lstStyle/>
          <a:p>
            <a:r>
              <a:rPr lang="en-US" dirty="0"/>
              <a:t>I can find common punctuation on the keyboard.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6B135-3926-B1CE-2E17-9892A6B58F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1A57A-8D9D-540F-54FE-712BF70C06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Student</a:t>
            </a:r>
            <a:r>
              <a:rPr lang="fr-FR" dirty="0"/>
              <a:t> Goals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CD2816-BEB6-B970-0E06-DDF8C6D202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99996" y="2769040"/>
            <a:ext cx="9091521" cy="476480"/>
          </a:xfrm>
        </p:spPr>
        <p:txBody>
          <a:bodyPr/>
          <a:lstStyle/>
          <a:p>
            <a:r>
              <a:rPr lang="en-US" dirty="0"/>
              <a:t>I can name the 1st four groups of keys and what they are: letter, number, character, and spatial.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448CF7-9C6A-8144-0880-E432D6EDCD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I can name and state the job of each spatial key.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BF898EC-E5BB-D9DC-2FD6-E83DB4AF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520" y="3808741"/>
            <a:ext cx="586057" cy="56043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BEDECE3-316A-FFB0-9A30-555962C30AB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</p:spTree>
    <p:extLst>
      <p:ext uri="{BB962C8B-B14F-4D97-AF65-F5344CB8AC3E}">
        <p14:creationId xmlns:p14="http://schemas.microsoft.com/office/powerpoint/2010/main" val="367308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5DB81B-49E5-7EB3-23F6-E572E7C4D1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5BABE1D-907F-50F4-D225-55650E27BA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Lesson Outline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C0F692-68E4-7342-3E83-91FF750E799F}"/>
              </a:ext>
            </a:extLst>
          </p:cNvPr>
          <p:cNvSpPr txBox="1"/>
          <p:nvPr/>
        </p:nvSpPr>
        <p:spPr>
          <a:xfrm>
            <a:off x="1879600" y="1960879"/>
            <a:ext cx="7741920" cy="354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dirty="0"/>
              <a:t>Review &amp; Warm-up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Letter Keys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Number Keys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Character Keys (Punctuation &amp; Symbols)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Spatial Keys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Evaluation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F779E84-A63F-C200-C944-575EB5959C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</p:spTree>
    <p:extLst>
      <p:ext uri="{BB962C8B-B14F-4D97-AF65-F5344CB8AC3E}">
        <p14:creationId xmlns:p14="http://schemas.microsoft.com/office/powerpoint/2010/main" val="418062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2F8E2-CA77-E40F-0E0A-94B332CAE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Special (adj.):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4363-7961-687D-CE58-A4E13C097D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AD35-E456-6FB9-BB5D-66D28457C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Vocabulary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38CCD-DE23-A15C-B8DC-0C8B1068D2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Different from what is normal or usual.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37536-958E-020D-C930-4E54FDB63C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4F446-E55F-2B5A-55A5-21CAAAE7E9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443F9-B92C-508F-F3D4-4C201D4BA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B98C3D-EAD7-A5C8-1B85-38A42F9BDA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ACFB89-96DE-DDCF-DA9E-C71B9E34B0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0C2D6D-C73A-E5FB-F8E1-4EDD290560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10A9B7-F30B-F4D5-7533-FDFFBF5320A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050CBD-731A-2293-A7BF-C962A5AA10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AACA78A-5CC2-A485-80DA-6E93958801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17C639-89C0-0280-C104-2FC42AB025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1857215-F335-D1A7-25AF-0EC9F3E0F0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</p:spTree>
    <p:extLst>
      <p:ext uri="{BB962C8B-B14F-4D97-AF65-F5344CB8AC3E}">
        <p14:creationId xmlns:p14="http://schemas.microsoft.com/office/powerpoint/2010/main" val="80864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96389-B031-3C53-6ABE-318299C1E44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831E-0323-CDE9-72B6-3D9A8DD1DD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53234-7E3B-22E4-4B0B-0B4C723965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796" y="2318243"/>
            <a:ext cx="6649244" cy="31632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What are the types (categories) of keys we learned about last time?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Which keys should your pointer fingers rest on?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Which keys should your ring fingers rest on?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Which keys should your middle fingers rest on?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Which keys should your pinky fingers rest on?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8F425C-644D-3169-F8BF-738935BF19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Review &amp; Warm-Up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5E37065-D805-041B-B85C-BEEDC9A982AD}"/>
              </a:ext>
            </a:extLst>
          </p:cNvPr>
          <p:cNvSpPr txBox="1">
            <a:spLocks/>
          </p:cNvSpPr>
          <p:nvPr/>
        </p:nvSpPr>
        <p:spPr>
          <a:xfrm>
            <a:off x="8649147" y="1994993"/>
            <a:ext cx="2633057" cy="476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94010-7AD7-62BC-B446-F034A8A3750B}"/>
              </a:ext>
            </a:extLst>
          </p:cNvPr>
          <p:cNvSpPr txBox="1"/>
          <p:nvPr/>
        </p:nvSpPr>
        <p:spPr>
          <a:xfrm>
            <a:off x="8235696" y="2546866"/>
            <a:ext cx="34599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462A57E-C12D-5C2F-27E4-97903835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1249" y="668515"/>
            <a:ext cx="2637898" cy="476480"/>
          </a:xfrm>
        </p:spPr>
        <p:txBody>
          <a:bodyPr anchor="ctr"/>
          <a:lstStyle/>
          <a:p>
            <a:r>
              <a:rPr lang="fr-FR" dirty="0"/>
              <a:t>Conversation</a:t>
            </a:r>
            <a:endParaRPr lang="en-US" dirty="0"/>
          </a:p>
        </p:txBody>
      </p:sp>
      <p:pic>
        <p:nvPicPr>
          <p:cNvPr id="14" name="Picture 2" descr="Conversation - Free communications icons">
            <a:extLst>
              <a:ext uri="{FF2B5EF4-FFF2-40B4-BE49-F238E27FC236}">
                <a16:creationId xmlns:a16="http://schemas.microsoft.com/office/drawing/2014/main" id="{C2428CFF-99F4-09A3-9B9F-00822A4C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33" y="466869"/>
            <a:ext cx="728388" cy="7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1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7F49FF-CA58-1DA6-00CB-14AE5EA751D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89BE7-C5D2-0417-B26F-E961C18A41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C6638-6402-ADE3-3A54-9844AE4239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10470" y="2342059"/>
            <a:ext cx="2913856" cy="3434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Letter Keys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02E187-2548-5139-3F40-9AF1A27AE3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Types (categories) of Keys for Today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491F9B-B4F4-0111-6308-E37F590812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10469" y="2776663"/>
            <a:ext cx="2913854" cy="3434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Number Keys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86E17A-5ACF-5C66-4534-6A9199AA56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10470" y="3202288"/>
            <a:ext cx="2913854" cy="3434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Character Keys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A5CD6B-3533-0425-1606-ECCB73FB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4389" y="2000492"/>
            <a:ext cx="5167141" cy="34562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9E6B8594-4E14-9C44-E100-6ECCFB5D4B4D}"/>
              </a:ext>
            </a:extLst>
          </p:cNvPr>
          <p:cNvSpPr txBox="1">
            <a:spLocks/>
          </p:cNvSpPr>
          <p:nvPr/>
        </p:nvSpPr>
        <p:spPr>
          <a:xfrm>
            <a:off x="1210469" y="3696383"/>
            <a:ext cx="2913854" cy="34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Spatial Keys</a:t>
            </a:r>
          </a:p>
        </p:txBody>
      </p:sp>
    </p:spTree>
    <p:extLst>
      <p:ext uri="{BB962C8B-B14F-4D97-AF65-F5344CB8AC3E}">
        <p14:creationId xmlns:p14="http://schemas.microsoft.com/office/powerpoint/2010/main" val="165419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2FF83-F1DF-2B9D-4DCE-AE5D513AD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LESSON 01 :  KEYBOARD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9B975-A13B-F7E3-C9F3-10AA8CB769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LESSON 02 : BASIC KEYS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76CF5-7697-D698-3AA2-657B607FF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LESSON 03 : FIXING MISTAKES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DC72-5240-511D-9841-99E29EBD0AB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107681" y="6125556"/>
            <a:ext cx="253492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DF43-1CC4-7C5C-F4D1-2EC2C802CC4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F0829-8338-354B-CF02-B85143B61E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49D85D-0044-EDE9-5905-E1D1340F00A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44988" y="557213"/>
            <a:ext cx="6201092" cy="2387600"/>
          </a:xfrm>
        </p:spPr>
        <p:txBody>
          <a:bodyPr>
            <a:normAutofit/>
          </a:bodyPr>
          <a:lstStyle/>
          <a:p>
            <a:r>
              <a:rPr lang="en-US" dirty="0"/>
              <a:t>THE KEYBOARD</a:t>
            </a:r>
          </a:p>
        </p:txBody>
      </p:sp>
    </p:spTree>
    <p:extLst>
      <p:ext uri="{BB962C8B-B14F-4D97-AF65-F5344CB8AC3E}">
        <p14:creationId xmlns:p14="http://schemas.microsoft.com/office/powerpoint/2010/main" val="147210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8FA5-542D-8A3E-F16A-AFB6AC1F2D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54B73-0C67-5BF9-A676-8F694E5BF2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9A2-E956-23BF-5433-930506285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1"/>
            <a:ext cx="5187206" cy="921267"/>
          </a:xfrm>
        </p:spPr>
        <p:txBody>
          <a:bodyPr/>
          <a:lstStyle/>
          <a:p>
            <a:r>
              <a:rPr lang="en-US" sz="4400" dirty="0"/>
              <a:t>Letter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40F-803D-F01D-C335-D0C39A9F7E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08C81C-12FD-A8F2-FE53-0D3680B9739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882982" y="1874332"/>
            <a:ext cx="9094898" cy="25249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What are letter keys?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How many letter keys are in the top row?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How many letter keys are in the Home row?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How many letter keys are in the Bottom row?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03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9A1F9-2D0D-B2F4-85B5-43F4CC0089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721600" y="6125556"/>
            <a:ext cx="29210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ABF0F-328D-CFA9-BC4E-D02260D9B1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D44C5-093C-4987-3CE7-9A5E77A7A4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2"/>
            <a:ext cx="4677252" cy="763006"/>
          </a:xfrm>
        </p:spPr>
        <p:txBody>
          <a:bodyPr/>
          <a:lstStyle/>
          <a:p>
            <a:r>
              <a:rPr lang="en-US" sz="4400" dirty="0"/>
              <a:t>Number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BCA4-6F17-5B69-630A-972BB5190D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F7762CE-3E3B-7985-9512-2FF4CCF6CD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801702" y="2250252"/>
            <a:ext cx="5767498" cy="175278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What are number keys?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What are the number keys? Where are they located on the keyboard? </a:t>
            </a:r>
          </a:p>
        </p:txBody>
      </p:sp>
    </p:spTree>
    <p:extLst>
      <p:ext uri="{BB962C8B-B14F-4D97-AF65-F5344CB8AC3E}">
        <p14:creationId xmlns:p14="http://schemas.microsoft.com/office/powerpoint/2010/main" val="315972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3C899-6A48-0839-D72E-102CA8DCC0F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7212" y="6125556"/>
            <a:ext cx="3095388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2D365-6D7D-B644-2095-404E215E2B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03382-D9A4-E49C-2643-32723858A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Open your document from last class. Type the sentences blow. </a:t>
            </a:r>
          </a:p>
          <a:p>
            <a:r>
              <a:rPr lang="en-US" dirty="0"/>
              <a:t>Complete the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83BCD-74FF-4F77-11C8-F7E2EF512917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Number Keys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9A0BB5-0A2D-334B-4E24-07D37C85C9CB}"/>
              </a:ext>
            </a:extLst>
          </p:cNvPr>
          <p:cNvGrpSpPr/>
          <p:nvPr/>
        </p:nvGrpSpPr>
        <p:grpSpPr>
          <a:xfrm>
            <a:off x="10602285" y="274482"/>
            <a:ext cx="832795" cy="832795"/>
            <a:chOff x="421473" y="3557800"/>
            <a:chExt cx="1682115" cy="168211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ECFA01-FD3C-686E-ACF1-20CB8D3D30FB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6" descr="Microsoft Word | Microsoft 365">
              <a:extLst>
                <a:ext uri="{FF2B5EF4-FFF2-40B4-BE49-F238E27FC236}">
                  <a16:creationId xmlns:a16="http://schemas.microsoft.com/office/drawing/2014/main" id="{10FDA552-727A-4EEF-2190-121F6437B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5C7B50-30AD-98F9-AD52-9E8FC2A91D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99051" y="3112343"/>
            <a:ext cx="10007600" cy="1528763"/>
          </a:xfrm>
        </p:spPr>
        <p:txBody>
          <a:bodyPr/>
          <a:lstStyle/>
          <a:p>
            <a:r>
              <a:rPr lang="en-US" dirty="0"/>
              <a:t>I was born in the year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dirty="0"/>
              <a:t>.</a:t>
            </a:r>
          </a:p>
          <a:p>
            <a:r>
              <a:rPr lang="en-US" dirty="0"/>
              <a:t>I 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dirty="0"/>
              <a:t> years old.</a:t>
            </a:r>
          </a:p>
          <a:p>
            <a:r>
              <a:rPr lang="en-US" dirty="0"/>
              <a:t>My address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____________________.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890AA6-678C-9B1F-AEC2-3009DAA75E95}"/>
              </a:ext>
            </a:extLst>
          </p:cNvPr>
          <p:cNvGrpSpPr/>
          <p:nvPr/>
        </p:nvGrpSpPr>
        <p:grpSpPr>
          <a:xfrm>
            <a:off x="9516992" y="291365"/>
            <a:ext cx="875714" cy="850193"/>
            <a:chOff x="9516992" y="291365"/>
            <a:chExt cx="875714" cy="850193"/>
          </a:xfrm>
        </p:grpSpPr>
        <p:sp>
          <p:nvSpPr>
            <p:cNvPr id="7" name="Rectangle: Rounded Corners 14">
              <a:extLst>
                <a:ext uri="{FF2B5EF4-FFF2-40B4-BE49-F238E27FC236}">
                  <a16:creationId xmlns:a16="http://schemas.microsoft.com/office/drawing/2014/main" id="{C45B6E50-7966-16C6-7B95-FCD2CC960343}"/>
                </a:ext>
              </a:extLst>
            </p:cNvPr>
            <p:cNvSpPr/>
            <p:nvPr/>
          </p:nvSpPr>
          <p:spPr>
            <a:xfrm>
              <a:off x="9516992" y="291365"/>
              <a:ext cx="875714" cy="85019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EB9501E-330D-4B41-3383-D81EF192C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7007" y="291365"/>
              <a:ext cx="718910" cy="71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709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9A1F9-2D0D-B2F4-85B5-43F4CC0089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721600" y="6125556"/>
            <a:ext cx="29210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ABF0F-328D-CFA9-BC4E-D02260D9B1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BCA4-6F17-5B69-630A-972BB5190D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F7762CE-3E3B-7985-9512-2FF4CCF6CD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59382" y="2823845"/>
            <a:ext cx="7332138" cy="60515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+mj-lt"/>
              </a:rPr>
              <a:t>Punctuation and Special Symbols on the Keyboard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4DBCA5-2EFA-65DB-8B0C-70ACB809D5AC}"/>
              </a:ext>
            </a:extLst>
          </p:cNvPr>
          <p:cNvGrpSpPr/>
          <p:nvPr/>
        </p:nvGrpSpPr>
        <p:grpSpPr>
          <a:xfrm>
            <a:off x="2305632" y="2273127"/>
            <a:ext cx="1397996" cy="1696720"/>
            <a:chOff x="4711290" y="1942774"/>
            <a:chExt cx="1950967" cy="236785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08982D-EDD8-8F25-58E0-62CA44BF325C}"/>
                </a:ext>
              </a:extLst>
            </p:cNvPr>
            <p:cNvSpPr/>
            <p:nvPr/>
          </p:nvSpPr>
          <p:spPr>
            <a:xfrm>
              <a:off x="4711290" y="1942774"/>
              <a:ext cx="1950967" cy="2367850"/>
            </a:xfrm>
            <a:custGeom>
              <a:avLst/>
              <a:gdLst>
                <a:gd name="connsiteX0" fmla="*/ 1797197 w 1950967"/>
                <a:gd name="connsiteY0" fmla="*/ 195817 h 2367850"/>
                <a:gd name="connsiteX1" fmla="*/ 1797284 w 1950967"/>
                <a:gd name="connsiteY1" fmla="*/ 524678 h 2367850"/>
                <a:gd name="connsiteX2" fmla="*/ 1799535 w 1950967"/>
                <a:gd name="connsiteY2" fmla="*/ 684136 h 2367850"/>
                <a:gd name="connsiteX3" fmla="*/ 1811514 w 1950967"/>
                <a:gd name="connsiteY3" fmla="*/ 984079 h 2367850"/>
                <a:gd name="connsiteX4" fmla="*/ 1825328 w 1950967"/>
                <a:gd name="connsiteY4" fmla="*/ 1177899 h 2367850"/>
                <a:gd name="connsiteX5" fmla="*/ 1850750 w 1950967"/>
                <a:gd name="connsiteY5" fmla="*/ 1415567 h 2367850"/>
                <a:gd name="connsiteX6" fmla="*/ 1879647 w 1950967"/>
                <a:gd name="connsiteY6" fmla="*/ 1627420 h 2367850"/>
                <a:gd name="connsiteX7" fmla="*/ 1915276 w 1950967"/>
                <a:gd name="connsiteY7" fmla="*/ 1852541 h 2367850"/>
                <a:gd name="connsiteX8" fmla="*/ 1945157 w 1950967"/>
                <a:gd name="connsiteY8" fmla="*/ 2041049 h 2367850"/>
                <a:gd name="connsiteX9" fmla="*/ 1950097 w 1950967"/>
                <a:gd name="connsiteY9" fmla="*/ 2070077 h 2367850"/>
                <a:gd name="connsiteX10" fmla="*/ 1905221 w 1950967"/>
                <a:gd name="connsiteY10" fmla="*/ 2133555 h 2367850"/>
                <a:gd name="connsiteX11" fmla="*/ 1741982 w 1950967"/>
                <a:gd name="connsiteY11" fmla="*/ 2155807 h 2367850"/>
                <a:gd name="connsiteX12" fmla="*/ 1552709 w 1950967"/>
                <a:gd name="connsiteY12" fmla="*/ 2181075 h 2367850"/>
                <a:gd name="connsiteX13" fmla="*/ 1347195 w 1950967"/>
                <a:gd name="connsiteY13" fmla="*/ 2208376 h 2367850"/>
                <a:gd name="connsiteX14" fmla="*/ 1159080 w 1950967"/>
                <a:gd name="connsiteY14" fmla="*/ 2233710 h 2367850"/>
                <a:gd name="connsiteX15" fmla="*/ 973086 w 1950967"/>
                <a:gd name="connsiteY15" fmla="*/ 2258520 h 2367850"/>
                <a:gd name="connsiteX16" fmla="*/ 765495 w 1950967"/>
                <a:gd name="connsiteY16" fmla="*/ 2286455 h 2367850"/>
                <a:gd name="connsiteX17" fmla="*/ 579501 w 1950967"/>
                <a:gd name="connsiteY17" fmla="*/ 2311199 h 2367850"/>
                <a:gd name="connsiteX18" fmla="*/ 361156 w 1950967"/>
                <a:gd name="connsiteY18" fmla="*/ 2340970 h 2367850"/>
                <a:gd name="connsiteX19" fmla="*/ 165456 w 1950967"/>
                <a:gd name="connsiteY19" fmla="*/ 2367244 h 2367850"/>
                <a:gd name="connsiteX20" fmla="*/ 76033 w 1950967"/>
                <a:gd name="connsiteY20" fmla="*/ 2292597 h 2367850"/>
                <a:gd name="connsiteX21" fmla="*/ 60164 w 1950967"/>
                <a:gd name="connsiteY21" fmla="*/ 2152725 h 2367850"/>
                <a:gd name="connsiteX22" fmla="*/ 39529 w 1950967"/>
                <a:gd name="connsiteY22" fmla="*/ 1974927 h 2367850"/>
                <a:gd name="connsiteX23" fmla="*/ 20490 w 1950967"/>
                <a:gd name="connsiteY23" fmla="*/ 1764036 h 2367850"/>
                <a:gd name="connsiteX24" fmla="*/ 10523 w 1950967"/>
                <a:gd name="connsiteY24" fmla="*/ 1595135 h 2367850"/>
                <a:gd name="connsiteX25" fmla="*/ 1758 w 1950967"/>
                <a:gd name="connsiteY25" fmla="*/ 1331062 h 2367850"/>
                <a:gd name="connsiteX26" fmla="*/ 949 w 1950967"/>
                <a:gd name="connsiteY26" fmla="*/ 1080891 h 2367850"/>
                <a:gd name="connsiteX27" fmla="*/ 12665 w 1950967"/>
                <a:gd name="connsiteY27" fmla="*/ 766718 h 2367850"/>
                <a:gd name="connsiteX28" fmla="*/ 26501 w 1950967"/>
                <a:gd name="connsiteY28" fmla="*/ 546624 h 2367850"/>
                <a:gd name="connsiteX29" fmla="*/ 33125 w 1950967"/>
                <a:gd name="connsiteY29" fmla="*/ 461748 h 2367850"/>
                <a:gd name="connsiteX30" fmla="*/ 58983 w 1950967"/>
                <a:gd name="connsiteY30" fmla="*/ 414183 h 2367850"/>
                <a:gd name="connsiteX31" fmla="*/ 245830 w 1950967"/>
                <a:gd name="connsiteY31" fmla="*/ 227052 h 2367850"/>
                <a:gd name="connsiteX32" fmla="*/ 446251 w 1950967"/>
                <a:gd name="connsiteY32" fmla="*/ 27222 h 2367850"/>
                <a:gd name="connsiteX33" fmla="*/ 524002 w 1950967"/>
                <a:gd name="connsiteY33" fmla="*/ 139 h 2367850"/>
                <a:gd name="connsiteX34" fmla="*/ 743331 w 1950967"/>
                <a:gd name="connsiteY34" fmla="*/ 8008 h 2367850"/>
                <a:gd name="connsiteX35" fmla="*/ 983359 w 1950967"/>
                <a:gd name="connsiteY35" fmla="*/ 16708 h 2367850"/>
                <a:gd name="connsiteX36" fmla="*/ 1215759 w 1950967"/>
                <a:gd name="connsiteY36" fmla="*/ 25451 h 2367850"/>
                <a:gd name="connsiteX37" fmla="*/ 1514719 w 1950967"/>
                <a:gd name="connsiteY37" fmla="*/ 36468 h 2367850"/>
                <a:gd name="connsiteX38" fmla="*/ 1742725 w 1950967"/>
                <a:gd name="connsiteY38" fmla="*/ 45189 h 2367850"/>
                <a:gd name="connsiteX39" fmla="*/ 1782398 w 1950967"/>
                <a:gd name="connsiteY39" fmla="*/ 57059 h 2367850"/>
                <a:gd name="connsiteX40" fmla="*/ 1798399 w 1950967"/>
                <a:gd name="connsiteY40" fmla="*/ 98546 h 2367850"/>
                <a:gd name="connsiteX41" fmla="*/ 1798530 w 1950967"/>
                <a:gd name="connsiteY41" fmla="*/ 195795 h 2367850"/>
                <a:gd name="connsiteX42" fmla="*/ 1797197 w 1950967"/>
                <a:gd name="connsiteY42" fmla="*/ 195795 h 2367850"/>
                <a:gd name="connsiteX43" fmla="*/ 1832586 w 1950967"/>
                <a:gd name="connsiteY43" fmla="*/ 2031781 h 2367850"/>
                <a:gd name="connsiteX44" fmla="*/ 1688800 w 1950967"/>
                <a:gd name="connsiteY44" fmla="*/ 153892 h 2367850"/>
                <a:gd name="connsiteX45" fmla="*/ 566254 w 1950967"/>
                <a:gd name="connsiteY45" fmla="*/ 108994 h 2367850"/>
                <a:gd name="connsiteX46" fmla="*/ 566298 w 1950967"/>
                <a:gd name="connsiteY46" fmla="*/ 126678 h 2367850"/>
                <a:gd name="connsiteX47" fmla="*/ 571872 w 1950967"/>
                <a:gd name="connsiteY47" fmla="*/ 246616 h 2367850"/>
                <a:gd name="connsiteX48" fmla="*/ 581599 w 1950967"/>
                <a:gd name="connsiteY48" fmla="*/ 474579 h 2367850"/>
                <a:gd name="connsiteX49" fmla="*/ 521772 w 1950967"/>
                <a:gd name="connsiteY49" fmla="*/ 536023 h 2367850"/>
                <a:gd name="connsiteX50" fmla="*/ 356041 w 1950967"/>
                <a:gd name="connsiteY50" fmla="*/ 528219 h 2367850"/>
                <a:gd name="connsiteX51" fmla="*/ 201151 w 1950967"/>
                <a:gd name="connsiteY51" fmla="*/ 521684 h 2367850"/>
                <a:gd name="connsiteX52" fmla="*/ 140712 w 1950967"/>
                <a:gd name="connsiteY52" fmla="*/ 521574 h 2367850"/>
                <a:gd name="connsiteX53" fmla="*/ 183708 w 1950967"/>
                <a:gd name="connsiteY53" fmla="*/ 2251197 h 2367850"/>
                <a:gd name="connsiteX54" fmla="*/ 1832586 w 1950967"/>
                <a:gd name="connsiteY54" fmla="*/ 2031781 h 2367850"/>
                <a:gd name="connsiteX55" fmla="*/ 232496 w 1950967"/>
                <a:gd name="connsiteY55" fmla="*/ 412653 h 2367850"/>
                <a:gd name="connsiteX56" fmla="*/ 468962 w 1950967"/>
                <a:gd name="connsiteY56" fmla="*/ 423036 h 2367850"/>
                <a:gd name="connsiteX57" fmla="*/ 457246 w 1950967"/>
                <a:gd name="connsiteY57" fmla="*/ 184800 h 2367850"/>
                <a:gd name="connsiteX58" fmla="*/ 232496 w 1950967"/>
                <a:gd name="connsiteY58" fmla="*/ 412653 h 23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50967" h="2367850">
                  <a:moveTo>
                    <a:pt x="1797197" y="195817"/>
                  </a:moveTo>
                  <a:cubicBezTo>
                    <a:pt x="1797197" y="305437"/>
                    <a:pt x="1796978" y="415058"/>
                    <a:pt x="1797284" y="524678"/>
                  </a:cubicBezTo>
                  <a:cubicBezTo>
                    <a:pt x="1797437" y="577838"/>
                    <a:pt x="1797765" y="631020"/>
                    <a:pt x="1799535" y="684136"/>
                  </a:cubicBezTo>
                  <a:cubicBezTo>
                    <a:pt x="1802858" y="784139"/>
                    <a:pt x="1806552" y="884142"/>
                    <a:pt x="1811514" y="984079"/>
                  </a:cubicBezTo>
                  <a:cubicBezTo>
                    <a:pt x="1814727" y="1048759"/>
                    <a:pt x="1819383" y="1113416"/>
                    <a:pt x="1825328" y="1177899"/>
                  </a:cubicBezTo>
                  <a:cubicBezTo>
                    <a:pt x="1832651" y="1257224"/>
                    <a:pt x="1841220" y="1336461"/>
                    <a:pt x="1850750" y="1415567"/>
                  </a:cubicBezTo>
                  <a:cubicBezTo>
                    <a:pt x="1859275" y="1486323"/>
                    <a:pt x="1869177" y="1556926"/>
                    <a:pt x="1879647" y="1627420"/>
                  </a:cubicBezTo>
                  <a:cubicBezTo>
                    <a:pt x="1890817" y="1702570"/>
                    <a:pt x="1903364" y="1777501"/>
                    <a:pt x="1915276" y="1852541"/>
                  </a:cubicBezTo>
                  <a:cubicBezTo>
                    <a:pt x="1925266" y="1915384"/>
                    <a:pt x="1935168" y="1978206"/>
                    <a:pt x="1945157" y="2041049"/>
                  </a:cubicBezTo>
                  <a:cubicBezTo>
                    <a:pt x="1946687" y="2050732"/>
                    <a:pt x="1948567" y="2060394"/>
                    <a:pt x="1950097" y="2070077"/>
                  </a:cubicBezTo>
                  <a:cubicBezTo>
                    <a:pt x="1955234" y="2102406"/>
                    <a:pt x="1937310" y="2128811"/>
                    <a:pt x="1905221" y="2133555"/>
                  </a:cubicBezTo>
                  <a:cubicBezTo>
                    <a:pt x="1850903" y="2141577"/>
                    <a:pt x="1796410" y="2148506"/>
                    <a:pt x="1741982" y="2155807"/>
                  </a:cubicBezTo>
                  <a:cubicBezTo>
                    <a:pt x="1678898" y="2164288"/>
                    <a:pt x="1615814" y="2172681"/>
                    <a:pt x="1552709" y="2181075"/>
                  </a:cubicBezTo>
                  <a:cubicBezTo>
                    <a:pt x="1484204" y="2190190"/>
                    <a:pt x="1415699" y="2199218"/>
                    <a:pt x="1347195" y="2208376"/>
                  </a:cubicBezTo>
                  <a:cubicBezTo>
                    <a:pt x="1284483" y="2216770"/>
                    <a:pt x="1221792" y="2225295"/>
                    <a:pt x="1159080" y="2233710"/>
                  </a:cubicBezTo>
                  <a:cubicBezTo>
                    <a:pt x="1097089" y="2242016"/>
                    <a:pt x="1035076" y="2250213"/>
                    <a:pt x="973086" y="2258520"/>
                  </a:cubicBezTo>
                  <a:cubicBezTo>
                    <a:pt x="903882" y="2267788"/>
                    <a:pt x="834699" y="2277187"/>
                    <a:pt x="765495" y="2286455"/>
                  </a:cubicBezTo>
                  <a:cubicBezTo>
                    <a:pt x="703504" y="2294740"/>
                    <a:pt x="641492" y="2302827"/>
                    <a:pt x="579501" y="2311199"/>
                  </a:cubicBezTo>
                  <a:cubicBezTo>
                    <a:pt x="506712" y="2321013"/>
                    <a:pt x="433945" y="2331090"/>
                    <a:pt x="361156" y="2340970"/>
                  </a:cubicBezTo>
                  <a:cubicBezTo>
                    <a:pt x="295930" y="2349823"/>
                    <a:pt x="230748" y="2358960"/>
                    <a:pt x="165456" y="2367244"/>
                  </a:cubicBezTo>
                  <a:cubicBezTo>
                    <a:pt x="120581" y="2372949"/>
                    <a:pt x="80120" y="2337669"/>
                    <a:pt x="76033" y="2292597"/>
                  </a:cubicBezTo>
                  <a:cubicBezTo>
                    <a:pt x="71814" y="2245885"/>
                    <a:pt x="65584" y="2199327"/>
                    <a:pt x="60164" y="2152725"/>
                  </a:cubicBezTo>
                  <a:cubicBezTo>
                    <a:pt x="53256" y="2093466"/>
                    <a:pt x="45562" y="2034273"/>
                    <a:pt x="39529" y="1974927"/>
                  </a:cubicBezTo>
                  <a:cubicBezTo>
                    <a:pt x="32381" y="1904717"/>
                    <a:pt x="25955" y="1834399"/>
                    <a:pt x="20490" y="1764036"/>
                  </a:cubicBezTo>
                  <a:cubicBezTo>
                    <a:pt x="16119" y="1707816"/>
                    <a:pt x="12840" y="1651464"/>
                    <a:pt x="10523" y="1595135"/>
                  </a:cubicBezTo>
                  <a:cubicBezTo>
                    <a:pt x="6872" y="1507132"/>
                    <a:pt x="3462" y="1419108"/>
                    <a:pt x="1758" y="1331062"/>
                  </a:cubicBezTo>
                  <a:cubicBezTo>
                    <a:pt x="140" y="1247693"/>
                    <a:pt x="-822" y="1164237"/>
                    <a:pt x="949" y="1080891"/>
                  </a:cubicBezTo>
                  <a:cubicBezTo>
                    <a:pt x="3156" y="976123"/>
                    <a:pt x="7747" y="871399"/>
                    <a:pt x="12665" y="766718"/>
                  </a:cubicBezTo>
                  <a:cubicBezTo>
                    <a:pt x="16097" y="693295"/>
                    <a:pt x="21649" y="619960"/>
                    <a:pt x="26501" y="546624"/>
                  </a:cubicBezTo>
                  <a:cubicBezTo>
                    <a:pt x="28381" y="518318"/>
                    <a:pt x="30895" y="490033"/>
                    <a:pt x="33125" y="461748"/>
                  </a:cubicBezTo>
                  <a:cubicBezTo>
                    <a:pt x="34676" y="442031"/>
                    <a:pt x="45256" y="427779"/>
                    <a:pt x="58983" y="414183"/>
                  </a:cubicBezTo>
                  <a:cubicBezTo>
                    <a:pt x="121630" y="352171"/>
                    <a:pt x="183489" y="289393"/>
                    <a:pt x="245830" y="227052"/>
                  </a:cubicBezTo>
                  <a:cubicBezTo>
                    <a:pt x="312542" y="160340"/>
                    <a:pt x="379517" y="93912"/>
                    <a:pt x="446251" y="27222"/>
                  </a:cubicBezTo>
                  <a:cubicBezTo>
                    <a:pt x="467913" y="5604"/>
                    <a:pt x="494187" y="-1085"/>
                    <a:pt x="524002" y="139"/>
                  </a:cubicBezTo>
                  <a:cubicBezTo>
                    <a:pt x="597097" y="3155"/>
                    <a:pt x="670214" y="5385"/>
                    <a:pt x="743331" y="8008"/>
                  </a:cubicBezTo>
                  <a:cubicBezTo>
                    <a:pt x="823333" y="10871"/>
                    <a:pt x="903357" y="13757"/>
                    <a:pt x="983359" y="16708"/>
                  </a:cubicBezTo>
                  <a:cubicBezTo>
                    <a:pt x="1060826" y="19571"/>
                    <a:pt x="1138293" y="22566"/>
                    <a:pt x="1215759" y="25451"/>
                  </a:cubicBezTo>
                  <a:cubicBezTo>
                    <a:pt x="1315412" y="29145"/>
                    <a:pt x="1415065" y="32752"/>
                    <a:pt x="1514719" y="36468"/>
                  </a:cubicBezTo>
                  <a:cubicBezTo>
                    <a:pt x="1590721" y="39309"/>
                    <a:pt x="1666723" y="42238"/>
                    <a:pt x="1742725" y="45189"/>
                  </a:cubicBezTo>
                  <a:cubicBezTo>
                    <a:pt x="1756933" y="45736"/>
                    <a:pt x="1770857" y="46370"/>
                    <a:pt x="1782398" y="57059"/>
                  </a:cubicBezTo>
                  <a:cubicBezTo>
                    <a:pt x="1794748" y="68512"/>
                    <a:pt x="1798202" y="83005"/>
                    <a:pt x="1798399" y="98546"/>
                  </a:cubicBezTo>
                  <a:cubicBezTo>
                    <a:pt x="1798814" y="130962"/>
                    <a:pt x="1798530" y="163379"/>
                    <a:pt x="1798530" y="195795"/>
                  </a:cubicBezTo>
                  <a:lnTo>
                    <a:pt x="1797197" y="195795"/>
                  </a:lnTo>
                  <a:close/>
                  <a:moveTo>
                    <a:pt x="1832586" y="2031781"/>
                  </a:moveTo>
                  <a:cubicBezTo>
                    <a:pt x="1707008" y="1411020"/>
                    <a:pt x="1672734" y="784620"/>
                    <a:pt x="1688800" y="153892"/>
                  </a:cubicBezTo>
                  <a:cubicBezTo>
                    <a:pt x="1313686" y="138897"/>
                    <a:pt x="940363" y="123968"/>
                    <a:pt x="566254" y="108994"/>
                  </a:cubicBezTo>
                  <a:cubicBezTo>
                    <a:pt x="566254" y="115967"/>
                    <a:pt x="566036" y="121345"/>
                    <a:pt x="566298" y="126678"/>
                  </a:cubicBezTo>
                  <a:cubicBezTo>
                    <a:pt x="568112" y="166657"/>
                    <a:pt x="570145" y="206637"/>
                    <a:pt x="571872" y="246616"/>
                  </a:cubicBezTo>
                  <a:cubicBezTo>
                    <a:pt x="575173" y="322596"/>
                    <a:pt x="578233" y="398598"/>
                    <a:pt x="581599" y="474579"/>
                  </a:cubicBezTo>
                  <a:cubicBezTo>
                    <a:pt x="583370" y="514514"/>
                    <a:pt x="561883" y="537487"/>
                    <a:pt x="521772" y="536023"/>
                  </a:cubicBezTo>
                  <a:cubicBezTo>
                    <a:pt x="466514" y="534012"/>
                    <a:pt x="411277" y="530733"/>
                    <a:pt x="356041" y="528219"/>
                  </a:cubicBezTo>
                  <a:cubicBezTo>
                    <a:pt x="304411" y="525859"/>
                    <a:pt x="252781" y="523542"/>
                    <a:pt x="201151" y="521684"/>
                  </a:cubicBezTo>
                  <a:cubicBezTo>
                    <a:pt x="181282" y="520962"/>
                    <a:pt x="161369" y="521574"/>
                    <a:pt x="140712" y="521574"/>
                  </a:cubicBezTo>
                  <a:cubicBezTo>
                    <a:pt x="90853" y="1099711"/>
                    <a:pt x="103968" y="1675618"/>
                    <a:pt x="183708" y="2251197"/>
                  </a:cubicBezTo>
                  <a:cubicBezTo>
                    <a:pt x="733778" y="2177993"/>
                    <a:pt x="1282581" y="2104964"/>
                    <a:pt x="1832586" y="2031781"/>
                  </a:cubicBezTo>
                  <a:close/>
                  <a:moveTo>
                    <a:pt x="232496" y="412653"/>
                  </a:moveTo>
                  <a:cubicBezTo>
                    <a:pt x="310772" y="416085"/>
                    <a:pt x="389594" y="419561"/>
                    <a:pt x="468962" y="423036"/>
                  </a:cubicBezTo>
                  <a:cubicBezTo>
                    <a:pt x="465028" y="343231"/>
                    <a:pt x="461202" y="265392"/>
                    <a:pt x="457246" y="184800"/>
                  </a:cubicBezTo>
                  <a:cubicBezTo>
                    <a:pt x="381003" y="262092"/>
                    <a:pt x="307034" y="337088"/>
                    <a:pt x="232496" y="412653"/>
                  </a:cubicBezTo>
                  <a:close/>
                </a:path>
              </a:pathLst>
            </a:custGeom>
            <a:solidFill>
              <a:srgbClr val="00000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65C520-F8DC-6814-3B5C-96F89216904E}"/>
                </a:ext>
              </a:extLst>
            </p:cNvPr>
            <p:cNvSpPr/>
            <p:nvPr/>
          </p:nvSpPr>
          <p:spPr>
            <a:xfrm>
              <a:off x="4822638" y="2051746"/>
              <a:ext cx="1721258" cy="2142202"/>
            </a:xfrm>
            <a:custGeom>
              <a:avLst/>
              <a:gdLst>
                <a:gd name="connsiteX0" fmla="*/ 1721237 w 1721258"/>
                <a:gd name="connsiteY0" fmla="*/ 1922787 h 2142202"/>
                <a:gd name="connsiteX1" fmla="*/ 72359 w 1721258"/>
                <a:gd name="connsiteY1" fmla="*/ 2142203 h 2142202"/>
                <a:gd name="connsiteX2" fmla="*/ 29385 w 1721258"/>
                <a:gd name="connsiteY2" fmla="*/ 412580 h 2142202"/>
                <a:gd name="connsiteX3" fmla="*/ 89824 w 1721258"/>
                <a:gd name="connsiteY3" fmla="*/ 412689 h 2142202"/>
                <a:gd name="connsiteX4" fmla="*/ 244714 w 1721258"/>
                <a:gd name="connsiteY4" fmla="*/ 419225 h 2142202"/>
                <a:gd name="connsiteX5" fmla="*/ 410445 w 1721258"/>
                <a:gd name="connsiteY5" fmla="*/ 427028 h 2142202"/>
                <a:gd name="connsiteX6" fmla="*/ 470272 w 1721258"/>
                <a:gd name="connsiteY6" fmla="*/ 365584 h 2142202"/>
                <a:gd name="connsiteX7" fmla="*/ 460545 w 1721258"/>
                <a:gd name="connsiteY7" fmla="*/ 137621 h 2142202"/>
                <a:gd name="connsiteX8" fmla="*/ 454971 w 1721258"/>
                <a:gd name="connsiteY8" fmla="*/ 17684 h 2142202"/>
                <a:gd name="connsiteX9" fmla="*/ 454927 w 1721258"/>
                <a:gd name="connsiteY9" fmla="*/ 0 h 2142202"/>
                <a:gd name="connsiteX10" fmla="*/ 1577473 w 1721258"/>
                <a:gd name="connsiteY10" fmla="*/ 44897 h 2142202"/>
                <a:gd name="connsiteX11" fmla="*/ 1721259 w 1721258"/>
                <a:gd name="connsiteY11" fmla="*/ 1922787 h 21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258" h="2142202">
                  <a:moveTo>
                    <a:pt x="1721237" y="1922787"/>
                  </a:moveTo>
                  <a:cubicBezTo>
                    <a:pt x="1171254" y="1995969"/>
                    <a:pt x="622430" y="2068998"/>
                    <a:pt x="72359" y="2142203"/>
                  </a:cubicBezTo>
                  <a:cubicBezTo>
                    <a:pt x="-7359" y="1566624"/>
                    <a:pt x="-20474" y="990717"/>
                    <a:pt x="29385" y="412580"/>
                  </a:cubicBezTo>
                  <a:cubicBezTo>
                    <a:pt x="50020" y="412580"/>
                    <a:pt x="69933" y="411990"/>
                    <a:pt x="89824" y="412689"/>
                  </a:cubicBezTo>
                  <a:cubicBezTo>
                    <a:pt x="141476" y="414547"/>
                    <a:pt x="193106" y="416864"/>
                    <a:pt x="244714" y="419225"/>
                  </a:cubicBezTo>
                  <a:cubicBezTo>
                    <a:pt x="299972" y="421739"/>
                    <a:pt x="355187" y="425017"/>
                    <a:pt x="410445" y="427028"/>
                  </a:cubicBezTo>
                  <a:cubicBezTo>
                    <a:pt x="450556" y="428493"/>
                    <a:pt x="472043" y="405520"/>
                    <a:pt x="470272" y="365584"/>
                  </a:cubicBezTo>
                  <a:cubicBezTo>
                    <a:pt x="466906" y="289604"/>
                    <a:pt x="463846" y="213602"/>
                    <a:pt x="460545" y="137621"/>
                  </a:cubicBezTo>
                  <a:cubicBezTo>
                    <a:pt x="458796" y="97642"/>
                    <a:pt x="456785" y="57663"/>
                    <a:pt x="454971" y="17684"/>
                  </a:cubicBezTo>
                  <a:cubicBezTo>
                    <a:pt x="454731" y="12328"/>
                    <a:pt x="454927" y="6973"/>
                    <a:pt x="454927" y="0"/>
                  </a:cubicBezTo>
                  <a:cubicBezTo>
                    <a:pt x="829058" y="14951"/>
                    <a:pt x="1202359" y="29881"/>
                    <a:pt x="1577473" y="44897"/>
                  </a:cubicBezTo>
                  <a:cubicBezTo>
                    <a:pt x="1561407" y="675626"/>
                    <a:pt x="1595681" y="1302026"/>
                    <a:pt x="1721259" y="1922787"/>
                  </a:cubicBezTo>
                  <a:close/>
                </a:path>
              </a:pathLst>
            </a:custGeom>
            <a:solidFill>
              <a:schemeClr val="accent4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F29EFF-11D2-9768-EC5D-BCC5C6A20CE1}"/>
                </a:ext>
              </a:extLst>
            </p:cNvPr>
            <p:cNvSpPr/>
            <p:nvPr/>
          </p:nvSpPr>
          <p:spPr>
            <a:xfrm>
              <a:off x="4943786" y="2127574"/>
              <a:ext cx="236465" cy="238236"/>
            </a:xfrm>
            <a:custGeom>
              <a:avLst/>
              <a:gdLst>
                <a:gd name="connsiteX0" fmla="*/ 0 w 236465"/>
                <a:gd name="connsiteY0" fmla="*/ 227853 h 238236"/>
                <a:gd name="connsiteX1" fmla="*/ 224750 w 236465"/>
                <a:gd name="connsiteY1" fmla="*/ 0 h 238236"/>
                <a:gd name="connsiteX2" fmla="*/ 236466 w 236465"/>
                <a:gd name="connsiteY2" fmla="*/ 238236 h 238236"/>
                <a:gd name="connsiteX3" fmla="*/ 0 w 236465"/>
                <a:gd name="connsiteY3" fmla="*/ 227853 h 2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65" h="238236">
                  <a:moveTo>
                    <a:pt x="0" y="227853"/>
                  </a:moveTo>
                  <a:cubicBezTo>
                    <a:pt x="74538" y="152288"/>
                    <a:pt x="148507" y="77292"/>
                    <a:pt x="224750" y="0"/>
                  </a:cubicBezTo>
                  <a:cubicBezTo>
                    <a:pt x="228728" y="80592"/>
                    <a:pt x="232553" y="158409"/>
                    <a:pt x="236466" y="238236"/>
                  </a:cubicBezTo>
                  <a:cubicBezTo>
                    <a:pt x="157097" y="234761"/>
                    <a:pt x="78275" y="231285"/>
                    <a:pt x="0" y="227853"/>
                  </a:cubicBezTo>
                  <a:close/>
                </a:path>
              </a:pathLst>
            </a:custGeom>
            <a:solidFill>
              <a:srgbClr val="FFFFFF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891F33-DC90-D847-0A84-3DB1458E5C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1"/>
            <a:ext cx="5187206" cy="921267"/>
          </a:xfrm>
        </p:spPr>
        <p:txBody>
          <a:bodyPr/>
          <a:lstStyle/>
          <a:p>
            <a:r>
              <a:rPr lang="en-US" sz="4400" dirty="0"/>
              <a:t>Character Keys</a:t>
            </a:r>
          </a:p>
        </p:txBody>
      </p:sp>
    </p:spTree>
    <p:extLst>
      <p:ext uri="{BB962C8B-B14F-4D97-AF65-F5344CB8AC3E}">
        <p14:creationId xmlns:p14="http://schemas.microsoft.com/office/powerpoint/2010/main" val="277199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CCEC-D23A-5CCD-5034-CA5599B2C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1D0670-B533-F71B-C6FB-2340EA49CF3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8DC93-85BB-74FE-AE28-1C358F2F8AF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2DFC4-6AB1-7E02-82AA-39F46D263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1"/>
            <a:ext cx="5187206" cy="921267"/>
          </a:xfrm>
        </p:spPr>
        <p:txBody>
          <a:bodyPr/>
          <a:lstStyle/>
          <a:p>
            <a:r>
              <a:rPr lang="en-US" sz="4400" dirty="0"/>
              <a:t>Character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6DB18-053E-FC85-FE03-6EF928D3CF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4CD611-D22C-894A-857B-5BCD650646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53534" y="1206469"/>
            <a:ext cx="2741772" cy="92126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</a:rPr>
              <a:t>Punctuation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AAC31AE-F32B-834A-6786-1865D212E910}"/>
              </a:ext>
            </a:extLst>
          </p:cNvPr>
          <p:cNvSpPr txBox="1">
            <a:spLocks/>
          </p:cNvSpPr>
          <p:nvPr/>
        </p:nvSpPr>
        <p:spPr>
          <a:xfrm>
            <a:off x="6429743" y="774129"/>
            <a:ext cx="2741772" cy="60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2. Special Symbols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B399EE-638B-E7BD-B454-441BFDDD0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96598"/>
              </p:ext>
            </p:extLst>
          </p:nvPr>
        </p:nvGraphicFramePr>
        <p:xfrm>
          <a:off x="1347677" y="1817917"/>
          <a:ext cx="4176053" cy="3840480"/>
        </p:xfrm>
        <a:graphic>
          <a:graphicData uri="http://schemas.openxmlformats.org/drawingml/2006/table">
            <a:tbl>
              <a:tblPr/>
              <a:tblGrid>
                <a:gridCol w="481123">
                  <a:extLst>
                    <a:ext uri="{9D8B030D-6E8A-4147-A177-3AD203B41FA5}">
                      <a16:colId xmlns:a16="http://schemas.microsoft.com/office/drawing/2014/main" val="4007571039"/>
                    </a:ext>
                  </a:extLst>
                </a:gridCol>
                <a:gridCol w="1330998">
                  <a:extLst>
                    <a:ext uri="{9D8B030D-6E8A-4147-A177-3AD203B41FA5}">
                      <a16:colId xmlns:a16="http://schemas.microsoft.com/office/drawing/2014/main" val="3468316459"/>
                    </a:ext>
                  </a:extLst>
                </a:gridCol>
                <a:gridCol w="333812">
                  <a:extLst>
                    <a:ext uri="{9D8B030D-6E8A-4147-A177-3AD203B41FA5}">
                      <a16:colId xmlns:a16="http://schemas.microsoft.com/office/drawing/2014/main" val="3876947997"/>
                    </a:ext>
                  </a:extLst>
                </a:gridCol>
                <a:gridCol w="550852">
                  <a:extLst>
                    <a:ext uri="{9D8B030D-6E8A-4147-A177-3AD203B41FA5}">
                      <a16:colId xmlns:a16="http://schemas.microsoft.com/office/drawing/2014/main" val="1341293106"/>
                    </a:ext>
                  </a:extLst>
                </a:gridCol>
                <a:gridCol w="1479268">
                  <a:extLst>
                    <a:ext uri="{9D8B030D-6E8A-4147-A177-3AD203B41FA5}">
                      <a16:colId xmlns:a16="http://schemas.microsoft.com/office/drawing/2014/main" val="1461496534"/>
                    </a:ext>
                  </a:extLst>
                </a:gridCol>
              </a:tblGrid>
              <a:tr h="415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803890"/>
                  </a:ext>
                </a:extLst>
              </a:tr>
              <a:tr h="415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Mark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Semicolon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095816"/>
                  </a:ext>
                </a:extLst>
              </a:tr>
              <a:tr h="415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Apostrophe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291200"/>
                  </a:ext>
                </a:extLst>
              </a:tr>
              <a:tr h="415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 ”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Quotation Marks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Exclamation Mark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268819"/>
                  </a:ext>
                </a:extLst>
              </a:tr>
              <a:tr h="415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Dash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)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Parenthesis 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406792"/>
                  </a:ext>
                </a:extLst>
              </a:tr>
              <a:tr h="415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 ]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Bracket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 }</a:t>
                      </a:r>
                      <a:endParaRPr lang="en-US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Braces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6136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D26A9D-46EA-014A-91F7-52593655A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69509"/>
              </p:ext>
            </p:extLst>
          </p:nvPr>
        </p:nvGraphicFramePr>
        <p:xfrm>
          <a:off x="6668272" y="1379284"/>
          <a:ext cx="4586278" cy="4462092"/>
        </p:xfrm>
        <a:graphic>
          <a:graphicData uri="http://schemas.openxmlformats.org/drawingml/2006/table">
            <a:tbl>
              <a:tblPr/>
              <a:tblGrid>
                <a:gridCol w="329194">
                  <a:extLst>
                    <a:ext uri="{9D8B030D-6E8A-4147-A177-3AD203B41FA5}">
                      <a16:colId xmlns:a16="http://schemas.microsoft.com/office/drawing/2014/main" val="1256946659"/>
                    </a:ext>
                  </a:extLst>
                </a:gridCol>
                <a:gridCol w="1660936">
                  <a:extLst>
                    <a:ext uri="{9D8B030D-6E8A-4147-A177-3AD203B41FA5}">
                      <a16:colId xmlns:a16="http://schemas.microsoft.com/office/drawing/2014/main" val="3368896064"/>
                    </a:ext>
                  </a:extLst>
                </a:gridCol>
                <a:gridCol w="366603">
                  <a:extLst>
                    <a:ext uri="{9D8B030D-6E8A-4147-A177-3AD203B41FA5}">
                      <a16:colId xmlns:a16="http://schemas.microsoft.com/office/drawing/2014/main" val="508718179"/>
                    </a:ext>
                  </a:extLst>
                </a:gridCol>
                <a:gridCol w="306749">
                  <a:extLst>
                    <a:ext uri="{9D8B030D-6E8A-4147-A177-3AD203B41FA5}">
                      <a16:colId xmlns:a16="http://schemas.microsoft.com/office/drawing/2014/main" val="1195947083"/>
                    </a:ext>
                  </a:extLst>
                </a:gridCol>
                <a:gridCol w="1922796">
                  <a:extLst>
                    <a:ext uri="{9D8B030D-6E8A-4147-A177-3AD203B41FA5}">
                      <a16:colId xmlns:a16="http://schemas.microsoft.com/office/drawing/2014/main" val="177815243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Tilde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^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91615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`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Acute or Grave Accent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1671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Asterisk</a:t>
                      </a:r>
                      <a:endParaRPr lang="en-US" sz="1400" dirty="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2844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or Pound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Underscore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129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Dollar Sign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45822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73628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or Angle Brackets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 Than or Angle Brackets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88979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Forward Slash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\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Slash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80088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|</a:t>
                      </a: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 or Vertical Bar</a:t>
                      </a:r>
                      <a:endParaRPr lang="en-US" sz="1400" dirty="0">
                        <a:effectLst/>
                      </a:endParaRPr>
                    </a:p>
                  </a:txBody>
                  <a:tcPr marL="51802" marR="51802" marT="34534" marB="3453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51802" marR="51802" marT="34534" marB="3453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51802" marR="51802" marT="34534" marB="3453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73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78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E746-5612-B4F4-FCA9-375D1FA4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070C8A-B445-4022-007E-F7C8229797A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52816B-3683-EE40-E249-A15B49181D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1DC6A-D6F3-DDF3-50D2-920108A92D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1"/>
            <a:ext cx="5187206" cy="921267"/>
          </a:xfrm>
        </p:spPr>
        <p:txBody>
          <a:bodyPr/>
          <a:lstStyle/>
          <a:p>
            <a:r>
              <a:rPr lang="en-US" sz="4400" dirty="0"/>
              <a:t>Spatial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A862B-917A-D96F-C172-B65E0B9530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7B9D0E-884D-EDAA-921E-167EB45624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882982" y="1874332"/>
            <a:ext cx="9094898" cy="25249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What do you think spatial means? Is there a word we know that it sounds like?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Spatial keys are keys that have to do with making or erasing spaces.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What keys make or erase space?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4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9A1F9-2D0D-B2F4-85B5-43F4CC0089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721600" y="6125556"/>
            <a:ext cx="29210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ABF0F-328D-CFA9-BC4E-D02260D9B1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BCA4-6F17-5B69-630A-972BB5190D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61D50B-A04E-CF62-9D1E-E37524B30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1617"/>
              </p:ext>
            </p:extLst>
          </p:nvPr>
        </p:nvGraphicFramePr>
        <p:xfrm>
          <a:off x="1669622" y="1183640"/>
          <a:ext cx="9444306" cy="449072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70848">
                  <a:extLst>
                    <a:ext uri="{9D8B030D-6E8A-4147-A177-3AD203B41FA5}">
                      <a16:colId xmlns:a16="http://schemas.microsoft.com/office/drawing/2014/main" val="4164321582"/>
                    </a:ext>
                  </a:extLst>
                </a:gridCol>
                <a:gridCol w="6473458">
                  <a:extLst>
                    <a:ext uri="{9D8B030D-6E8A-4147-A177-3AD203B41FA5}">
                      <a16:colId xmlns:a16="http://schemas.microsoft.com/office/drawing/2014/main" val="3500698340"/>
                    </a:ext>
                  </a:extLst>
                </a:gridCol>
              </a:tblGrid>
              <a:tr h="8981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Key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What does the key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64188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pPr marL="538163" lvl="1" indent="-342900" algn="l">
                        <a:buSzPct val="80000"/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+mj-lt"/>
                        </a:rPr>
                        <a:t> S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27505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pPr marL="652463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4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50322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pPr marL="652463" lvl="1" indent="-457200" algn="l" defTabSz="914400" rtl="0" eaLnBrk="1" latinLnBrk="0" hangingPunct="1">
                        <a:buSzPct val="80000"/>
                        <a:buFont typeface="+mj-lt"/>
                        <a:buAutoNum type="arabicPeriod" startAt="3"/>
                      </a:pPr>
                      <a:r>
                        <a:rPr lang="en-US" sz="24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278107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pPr marL="652463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33630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B464C3-6824-1DF5-5120-FA3421935E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1"/>
            <a:ext cx="5187206" cy="921267"/>
          </a:xfrm>
        </p:spPr>
        <p:txBody>
          <a:bodyPr/>
          <a:lstStyle/>
          <a:p>
            <a:r>
              <a:rPr lang="en-US" sz="4400" dirty="0"/>
              <a:t>Spatial Keys</a:t>
            </a:r>
          </a:p>
        </p:txBody>
      </p:sp>
    </p:spTree>
    <p:extLst>
      <p:ext uri="{BB962C8B-B14F-4D97-AF65-F5344CB8AC3E}">
        <p14:creationId xmlns:p14="http://schemas.microsoft.com/office/powerpoint/2010/main" val="356607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3C899-6A48-0839-D72E-102CA8DCC0F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7212" y="6125556"/>
            <a:ext cx="3095388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2D365-6D7D-B644-2095-404E215E2B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08ADA-5AA5-4C4E-E602-7A942750D8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49320" y="2674620"/>
            <a:ext cx="7193280" cy="2212340"/>
          </a:xfrm>
        </p:spPr>
        <p:txBody>
          <a:bodyPr numCol="2"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Letter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Number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Character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Spatial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Modifier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System Command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Navigation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03382-D9A4-E49C-2643-32723858A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Pick a color for each type of the key we’ve talked about so far. Color each key in that type with that color.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83BCD-74FF-4F77-11C8-F7E2EF512917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Types of keys on the keyboard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49EAB8-FB24-A0DC-995F-AFA964FFFD99}"/>
              </a:ext>
            </a:extLst>
          </p:cNvPr>
          <p:cNvSpPr/>
          <p:nvPr/>
        </p:nvSpPr>
        <p:spPr>
          <a:xfrm>
            <a:off x="282448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358C9B-5CED-127A-2FF2-A7AE83067144}"/>
              </a:ext>
            </a:extLst>
          </p:cNvPr>
          <p:cNvSpPr/>
          <p:nvPr/>
        </p:nvSpPr>
        <p:spPr>
          <a:xfrm>
            <a:off x="282448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AF29B6-D428-BFDF-9D4D-D876C2088994}"/>
              </a:ext>
            </a:extLst>
          </p:cNvPr>
          <p:cNvSpPr/>
          <p:nvPr/>
        </p:nvSpPr>
        <p:spPr>
          <a:xfrm>
            <a:off x="282448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CED34D-4351-7CE8-2A52-B5C301820A08}"/>
              </a:ext>
            </a:extLst>
          </p:cNvPr>
          <p:cNvSpPr/>
          <p:nvPr/>
        </p:nvSpPr>
        <p:spPr>
          <a:xfrm>
            <a:off x="2824480" y="4568910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F19BB-2251-B68F-E8E3-D61AA5366990}"/>
              </a:ext>
            </a:extLst>
          </p:cNvPr>
          <p:cNvSpPr/>
          <p:nvPr/>
        </p:nvSpPr>
        <p:spPr>
          <a:xfrm>
            <a:off x="633984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7857A6-07A6-ED38-99E6-721055150B0B}"/>
              </a:ext>
            </a:extLst>
          </p:cNvPr>
          <p:cNvSpPr/>
          <p:nvPr/>
        </p:nvSpPr>
        <p:spPr>
          <a:xfrm>
            <a:off x="633984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E219B0-1EA1-81F3-5473-6B7FAEBC04EA}"/>
              </a:ext>
            </a:extLst>
          </p:cNvPr>
          <p:cNvSpPr/>
          <p:nvPr/>
        </p:nvSpPr>
        <p:spPr>
          <a:xfrm>
            <a:off x="633984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D9A223-F480-3A39-2E98-6B9970A5D290}"/>
              </a:ext>
            </a:extLst>
          </p:cNvPr>
          <p:cNvSpPr/>
          <p:nvPr/>
        </p:nvSpPr>
        <p:spPr>
          <a:xfrm>
            <a:off x="2849880" y="282702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67BD2-3838-E624-C5AB-ADE980900C30}"/>
              </a:ext>
            </a:extLst>
          </p:cNvPr>
          <p:cNvSpPr txBox="1"/>
          <p:nvPr/>
        </p:nvSpPr>
        <p:spPr>
          <a:xfrm>
            <a:off x="2824480" y="2032907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 complete what we started !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146D0D14-4EB5-155C-C918-A9A9D9FDD4EE}"/>
              </a:ext>
            </a:extLst>
          </p:cNvPr>
          <p:cNvSpPr/>
          <p:nvPr/>
        </p:nvSpPr>
        <p:spPr>
          <a:xfrm>
            <a:off x="2849880" y="341410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EF3C4AE4-73C5-4973-9472-3B11FAC8AEFD}"/>
              </a:ext>
            </a:extLst>
          </p:cNvPr>
          <p:cNvSpPr/>
          <p:nvPr/>
        </p:nvSpPr>
        <p:spPr>
          <a:xfrm>
            <a:off x="2849880" y="4005973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6C6E21F3-8841-4B4C-C80A-BB409C92ABAF}"/>
              </a:ext>
            </a:extLst>
          </p:cNvPr>
          <p:cNvSpPr/>
          <p:nvPr/>
        </p:nvSpPr>
        <p:spPr>
          <a:xfrm>
            <a:off x="2849880" y="4597845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94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6E758-B75A-5993-6F87-D35068DC2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9269" y="345265"/>
            <a:ext cx="4182457" cy="476480"/>
          </a:xfrm>
        </p:spPr>
        <p:txBody>
          <a:bodyPr/>
          <a:lstStyle/>
          <a:p>
            <a:r>
              <a:rPr lang="fr-FR" dirty="0"/>
              <a:t>DIRECTIONS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436D0-8778-E3F2-C790-14D648A5ED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22E16-C38F-E0FB-8341-98187A2C35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59269" y="903543"/>
            <a:ext cx="5618005" cy="879994"/>
          </a:xfrm>
        </p:spPr>
        <p:txBody>
          <a:bodyPr/>
          <a:lstStyle/>
          <a:p>
            <a:r>
              <a:rPr lang="en-US" dirty="0"/>
              <a:t>Use what we’ve learned, do the following actions and note down your observations.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2A1CA-6DAB-AD09-B6E7-13176D9330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1085" y="767760"/>
            <a:ext cx="2361865" cy="550685"/>
          </a:xfrm>
        </p:spPr>
        <p:txBody>
          <a:bodyPr/>
          <a:lstStyle/>
          <a:p>
            <a:r>
              <a:rPr lang="fr-FR" dirty="0"/>
              <a:t>Evaluation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1DCEAB-1E55-FF04-018B-60831EE1C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0D3BA87-10D9-CE1C-64DA-DD039148BE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0127" y="3659606"/>
            <a:ext cx="400051" cy="365125"/>
          </a:xfrm>
        </p:spPr>
        <p:txBody>
          <a:bodyPr/>
          <a:lstStyle/>
          <a:p>
            <a:r>
              <a:rPr lang="fr-FR" dirty="0"/>
              <a:t>2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F96343-3EB5-B7D0-AD69-E03D451BE4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59113" y="2306637"/>
            <a:ext cx="8742362" cy="364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Where can I add punctuation to my document?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A99E5-B4D3-72BA-485E-7D4A144E6F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59113" y="3659606"/>
            <a:ext cx="8742362" cy="364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Which keys should I use?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A8F4C1-455C-08A3-6E7A-821AA9B7F448}"/>
              </a:ext>
            </a:extLst>
          </p:cNvPr>
          <p:cNvGrpSpPr/>
          <p:nvPr/>
        </p:nvGrpSpPr>
        <p:grpSpPr>
          <a:xfrm>
            <a:off x="10353365" y="237282"/>
            <a:ext cx="1289994" cy="1289994"/>
            <a:chOff x="421473" y="3557800"/>
            <a:chExt cx="1682115" cy="168211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3852E4C-0F98-3381-DBE4-5914A8E2F55B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Microsoft Word | Microsoft 365">
              <a:extLst>
                <a:ext uri="{FF2B5EF4-FFF2-40B4-BE49-F238E27FC236}">
                  <a16:creationId xmlns:a16="http://schemas.microsoft.com/office/drawing/2014/main" id="{90098F87-32CB-D0B7-288A-0DD3975F6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F14DCD-EEDA-B3D8-D91B-374A66424F95}"/>
              </a:ext>
            </a:extLst>
          </p:cNvPr>
          <p:cNvSpPr txBox="1">
            <a:spLocks/>
          </p:cNvSpPr>
          <p:nvPr/>
        </p:nvSpPr>
        <p:spPr>
          <a:xfrm>
            <a:off x="3059113" y="2903478"/>
            <a:ext cx="8742362" cy="364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0B3B51-A7A9-92AB-7CC0-E4CAF14FA057}"/>
              </a:ext>
            </a:extLst>
          </p:cNvPr>
          <p:cNvSpPr txBox="1">
            <a:spLocks/>
          </p:cNvSpPr>
          <p:nvPr/>
        </p:nvSpPr>
        <p:spPr>
          <a:xfrm>
            <a:off x="3059113" y="4266477"/>
            <a:ext cx="8742362" cy="364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044F74-2458-0B0F-C4A3-81DF7BBE5C98}"/>
              </a:ext>
            </a:extLst>
          </p:cNvPr>
          <p:cNvGrpSpPr/>
          <p:nvPr/>
        </p:nvGrpSpPr>
        <p:grpSpPr>
          <a:xfrm>
            <a:off x="8859824" y="237282"/>
            <a:ext cx="1301721" cy="1182011"/>
            <a:chOff x="9516992" y="291365"/>
            <a:chExt cx="875714" cy="850193"/>
          </a:xfrm>
        </p:grpSpPr>
        <p:sp>
          <p:nvSpPr>
            <p:cNvPr id="8" name="Rectangle: Rounded Corners 14">
              <a:extLst>
                <a:ext uri="{FF2B5EF4-FFF2-40B4-BE49-F238E27FC236}">
                  <a16:creationId xmlns:a16="http://schemas.microsoft.com/office/drawing/2014/main" id="{E3B0925C-32A3-48A2-F687-EC2DCBE2FCAF}"/>
                </a:ext>
              </a:extLst>
            </p:cNvPr>
            <p:cNvSpPr/>
            <p:nvPr/>
          </p:nvSpPr>
          <p:spPr>
            <a:xfrm>
              <a:off x="9516992" y="291365"/>
              <a:ext cx="875714" cy="85019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DE8BC59-5596-981C-F8FC-3BA656DB5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7007" y="291365"/>
              <a:ext cx="718910" cy="71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BFBF75E-44A8-170A-85FD-C4062C6221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</p:spTree>
    <p:extLst>
      <p:ext uri="{BB962C8B-B14F-4D97-AF65-F5344CB8AC3E}">
        <p14:creationId xmlns:p14="http://schemas.microsoft.com/office/powerpoint/2010/main" val="12214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9F23C-2DB2-55BA-4EBA-F1EA9065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231A3-D6D8-EE69-1028-A36229EEF1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A557E-E750-BDB6-52D4-9909CE39E6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Achievements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3750C-A0DD-B954-E124-DC25A62CE018}"/>
              </a:ext>
            </a:extLst>
          </p:cNvPr>
          <p:cNvGrpSpPr/>
          <p:nvPr/>
        </p:nvGrpSpPr>
        <p:grpSpPr>
          <a:xfrm>
            <a:off x="900000" y="3814471"/>
            <a:ext cx="587177" cy="558932"/>
            <a:chOff x="900000" y="2856030"/>
            <a:chExt cx="587177" cy="55893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A9D1DC-B650-4222-55BD-27AA14456B04}"/>
                </a:ext>
              </a:extLst>
            </p:cNvPr>
            <p:cNvSpPr/>
            <p:nvPr/>
          </p:nvSpPr>
          <p:spPr>
            <a:xfrm>
              <a:off x="900000" y="2856030"/>
              <a:ext cx="587177" cy="558932"/>
            </a:xfrm>
            <a:custGeom>
              <a:avLst/>
              <a:gdLst>
                <a:gd name="connsiteX0" fmla="*/ 0 w 587177"/>
                <a:gd name="connsiteY0" fmla="*/ 0 h 558932"/>
                <a:gd name="connsiteX1" fmla="*/ 587178 w 587177"/>
                <a:gd name="connsiteY1" fmla="*/ 0 h 558932"/>
                <a:gd name="connsiteX2" fmla="*/ 587178 w 587177"/>
                <a:gd name="connsiteY2" fmla="*/ 377959 h 558932"/>
                <a:gd name="connsiteX3" fmla="*/ 406205 w 587177"/>
                <a:gd name="connsiteY3" fmla="*/ 558933 h 558932"/>
                <a:gd name="connsiteX4" fmla="*/ 0 w 587177"/>
                <a:gd name="connsiteY4" fmla="*/ 558933 h 558932"/>
                <a:gd name="connsiteX5" fmla="*/ 0 w 587177"/>
                <a:gd name="connsiteY5" fmla="*/ 0 h 558932"/>
                <a:gd name="connsiteX6" fmla="*/ 0 w 587177"/>
                <a:gd name="connsiteY6" fmla="*/ 0 h 5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177" h="558932">
                  <a:moveTo>
                    <a:pt x="0" y="0"/>
                  </a:moveTo>
                  <a:lnTo>
                    <a:pt x="587178" y="0"/>
                  </a:lnTo>
                  <a:lnTo>
                    <a:pt x="587178" y="377959"/>
                  </a:lnTo>
                  <a:cubicBezTo>
                    <a:pt x="587178" y="477845"/>
                    <a:pt x="506091" y="558933"/>
                    <a:pt x="406205" y="558933"/>
                  </a:cubicBezTo>
                  <a:lnTo>
                    <a:pt x="0" y="5589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230D0F-8C4C-3CE8-0C5A-C981171642E3}"/>
                </a:ext>
              </a:extLst>
            </p:cNvPr>
            <p:cNvSpPr/>
            <p:nvPr/>
          </p:nvSpPr>
          <p:spPr>
            <a:xfrm>
              <a:off x="965779" y="2953290"/>
              <a:ext cx="455651" cy="364444"/>
            </a:xfrm>
            <a:custGeom>
              <a:avLst/>
              <a:gdLst>
                <a:gd name="connsiteX0" fmla="*/ 455651 w 455651"/>
                <a:gd name="connsiteY0" fmla="*/ 72248 h 364444"/>
                <a:gd name="connsiteX1" fmla="*/ 450944 w 455651"/>
                <a:gd name="connsiteY1" fmla="*/ 82977 h 364444"/>
                <a:gd name="connsiteX2" fmla="*/ 242493 w 455651"/>
                <a:gd name="connsiteY2" fmla="*/ 291428 h 364444"/>
                <a:gd name="connsiteX3" fmla="*/ 174184 w 455651"/>
                <a:gd name="connsiteY3" fmla="*/ 359737 h 364444"/>
                <a:gd name="connsiteX4" fmla="*/ 163648 w 455651"/>
                <a:gd name="connsiteY4" fmla="*/ 364445 h 364444"/>
                <a:gd name="connsiteX5" fmla="*/ 157082 w 455651"/>
                <a:gd name="connsiteY5" fmla="*/ 362748 h 364444"/>
                <a:gd name="connsiteX6" fmla="*/ 92936 w 455651"/>
                <a:gd name="connsiteY6" fmla="*/ 298601 h 364444"/>
                <a:gd name="connsiteX7" fmla="*/ 4708 w 455651"/>
                <a:gd name="connsiteY7" fmla="*/ 210372 h 364444"/>
                <a:gd name="connsiteX8" fmla="*/ 0 w 455651"/>
                <a:gd name="connsiteY8" fmla="*/ 199644 h 364444"/>
                <a:gd name="connsiteX9" fmla="*/ 4708 w 455651"/>
                <a:gd name="connsiteY9" fmla="*/ 189108 h 364444"/>
                <a:gd name="connsiteX10" fmla="*/ 61712 w 455651"/>
                <a:gd name="connsiteY10" fmla="*/ 131911 h 364444"/>
                <a:gd name="connsiteX11" fmla="*/ 72248 w 455651"/>
                <a:gd name="connsiteY11" fmla="*/ 127203 h 364444"/>
                <a:gd name="connsiteX12" fmla="*/ 82977 w 455651"/>
                <a:gd name="connsiteY12" fmla="*/ 131911 h 364444"/>
                <a:gd name="connsiteX13" fmla="*/ 164256 w 455651"/>
                <a:gd name="connsiteY13" fmla="*/ 213191 h 364444"/>
                <a:gd name="connsiteX14" fmla="*/ 372482 w 455651"/>
                <a:gd name="connsiteY14" fmla="*/ 4708 h 364444"/>
                <a:gd name="connsiteX15" fmla="*/ 383211 w 455651"/>
                <a:gd name="connsiteY15" fmla="*/ 0 h 364444"/>
                <a:gd name="connsiteX16" fmla="*/ 393939 w 455651"/>
                <a:gd name="connsiteY16" fmla="*/ 4708 h 364444"/>
                <a:gd name="connsiteX17" fmla="*/ 450944 w 455651"/>
                <a:gd name="connsiteY17" fmla="*/ 61712 h 364444"/>
                <a:gd name="connsiteX18" fmla="*/ 455651 w 455651"/>
                <a:gd name="connsiteY18" fmla="*/ 72248 h 3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5651" h="364444">
                  <a:moveTo>
                    <a:pt x="455651" y="72248"/>
                  </a:moveTo>
                  <a:cubicBezTo>
                    <a:pt x="455651" y="76380"/>
                    <a:pt x="453954" y="79966"/>
                    <a:pt x="450944" y="82977"/>
                  </a:cubicBezTo>
                  <a:lnTo>
                    <a:pt x="242493" y="291428"/>
                  </a:lnTo>
                  <a:lnTo>
                    <a:pt x="174184" y="359737"/>
                  </a:lnTo>
                  <a:cubicBezTo>
                    <a:pt x="171173" y="362748"/>
                    <a:pt x="167587" y="364445"/>
                    <a:pt x="163648" y="364445"/>
                  </a:cubicBezTo>
                  <a:cubicBezTo>
                    <a:pt x="161214" y="364445"/>
                    <a:pt x="158940" y="363900"/>
                    <a:pt x="157082" y="362748"/>
                  </a:cubicBezTo>
                  <a:lnTo>
                    <a:pt x="92936" y="298601"/>
                  </a:lnTo>
                  <a:lnTo>
                    <a:pt x="4708" y="210372"/>
                  </a:lnTo>
                  <a:cubicBezTo>
                    <a:pt x="1505" y="207170"/>
                    <a:pt x="0" y="203615"/>
                    <a:pt x="0" y="199644"/>
                  </a:cubicBezTo>
                  <a:cubicBezTo>
                    <a:pt x="0" y="195673"/>
                    <a:pt x="1505" y="192118"/>
                    <a:pt x="4708" y="189108"/>
                  </a:cubicBezTo>
                  <a:lnTo>
                    <a:pt x="61712" y="131911"/>
                  </a:lnTo>
                  <a:cubicBezTo>
                    <a:pt x="64915" y="128901"/>
                    <a:pt x="68309" y="127396"/>
                    <a:pt x="72248" y="127203"/>
                  </a:cubicBezTo>
                  <a:cubicBezTo>
                    <a:pt x="76380" y="127203"/>
                    <a:pt x="79966" y="128901"/>
                    <a:pt x="82977" y="131911"/>
                  </a:cubicBezTo>
                  <a:lnTo>
                    <a:pt x="164256" y="213191"/>
                  </a:lnTo>
                  <a:lnTo>
                    <a:pt x="372482" y="4708"/>
                  </a:lnTo>
                  <a:cubicBezTo>
                    <a:pt x="375685" y="1505"/>
                    <a:pt x="379240" y="0"/>
                    <a:pt x="383211" y="0"/>
                  </a:cubicBezTo>
                  <a:cubicBezTo>
                    <a:pt x="387182" y="0"/>
                    <a:pt x="390737" y="1505"/>
                    <a:pt x="393939" y="4708"/>
                  </a:cubicBezTo>
                  <a:lnTo>
                    <a:pt x="450944" y="61712"/>
                  </a:lnTo>
                  <a:cubicBezTo>
                    <a:pt x="453954" y="64915"/>
                    <a:pt x="455651" y="68309"/>
                    <a:pt x="455651" y="72248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D26D88-BC5A-8222-AFFD-51A13D4DD7BA}"/>
              </a:ext>
            </a:extLst>
          </p:cNvPr>
          <p:cNvGrpSpPr/>
          <p:nvPr/>
        </p:nvGrpSpPr>
        <p:grpSpPr>
          <a:xfrm>
            <a:off x="4659321" y="102032"/>
            <a:ext cx="5794518" cy="1773194"/>
            <a:chOff x="4659321" y="102032"/>
            <a:chExt cx="5794518" cy="1773194"/>
          </a:xfrm>
        </p:grpSpPr>
        <p:pic>
          <p:nvPicPr>
            <p:cNvPr id="12" name="Graphic 11" descr="Surprised face outline with solid fill">
              <a:extLst>
                <a:ext uri="{FF2B5EF4-FFF2-40B4-BE49-F238E27FC236}">
                  <a16:creationId xmlns:a16="http://schemas.microsoft.com/office/drawing/2014/main" id="{42C71AFA-2520-A349-E04E-F3D2AF775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8560" y="93707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 love face outline outline">
              <a:extLst>
                <a:ext uri="{FF2B5EF4-FFF2-40B4-BE49-F238E27FC236}">
                  <a16:creationId xmlns:a16="http://schemas.microsoft.com/office/drawing/2014/main" id="{54010E05-E8EF-32BD-BF84-04DCF119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7398" y="96082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Neutral face outline with solid fill">
              <a:extLst>
                <a:ext uri="{FF2B5EF4-FFF2-40B4-BE49-F238E27FC236}">
                  <a16:creationId xmlns:a16="http://schemas.microsoft.com/office/drawing/2014/main" id="{54900D4F-2126-581A-C941-E9C73F30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4304" y="96082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Worried face outline with solid fill">
              <a:extLst>
                <a:ext uri="{FF2B5EF4-FFF2-40B4-BE49-F238E27FC236}">
                  <a16:creationId xmlns:a16="http://schemas.microsoft.com/office/drawing/2014/main" id="{2A270205-C66D-44D5-3F79-A0D81916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3417" y="935381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Neutral face with solid fill with solid fill">
              <a:extLst>
                <a:ext uri="{FF2B5EF4-FFF2-40B4-BE49-F238E27FC236}">
                  <a16:creationId xmlns:a16="http://schemas.microsoft.com/office/drawing/2014/main" id="{35E76822-F76F-0605-BB19-C54FCBB12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07840" y="928480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Smiling face with solid fill with solid fill">
              <a:extLst>
                <a:ext uri="{FF2B5EF4-FFF2-40B4-BE49-F238E27FC236}">
                  <a16:creationId xmlns:a16="http://schemas.microsoft.com/office/drawing/2014/main" id="{98B87873-CA12-6E19-BB33-1DCEFAF0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39439" y="112044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Tired face with solid fill with solid fill">
              <a:extLst>
                <a:ext uri="{FF2B5EF4-FFF2-40B4-BE49-F238E27FC236}">
                  <a16:creationId xmlns:a16="http://schemas.microsoft.com/office/drawing/2014/main" id="{A7AF1B4A-414B-FB00-DADD-7A865965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09230" y="120634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Angry face outline outline">
              <a:extLst>
                <a:ext uri="{FF2B5EF4-FFF2-40B4-BE49-F238E27FC236}">
                  <a16:creationId xmlns:a16="http://schemas.microsoft.com/office/drawing/2014/main" id="{1F38A203-419D-C690-9A76-DC86E903F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46136" y="102032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Sunglasses face outline with solid fill">
              <a:extLst>
                <a:ext uri="{FF2B5EF4-FFF2-40B4-BE49-F238E27FC236}">
                  <a16:creationId xmlns:a16="http://schemas.microsoft.com/office/drawing/2014/main" id="{AAAFAD0F-037E-3A15-5E0A-C36332795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40498" y="102654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Loudly crying face outline with solid fill">
              <a:extLst>
                <a:ext uri="{FF2B5EF4-FFF2-40B4-BE49-F238E27FC236}">
                  <a16:creationId xmlns:a16="http://schemas.microsoft.com/office/drawing/2014/main" id="{904F15C9-8B18-2865-9271-37264F3ED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257671" y="105964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Confused face outline with solid fill">
              <a:extLst>
                <a:ext uri="{FF2B5EF4-FFF2-40B4-BE49-F238E27FC236}">
                  <a16:creationId xmlns:a16="http://schemas.microsoft.com/office/drawing/2014/main" id="{8B99E7EB-32C3-AC7D-8769-B454A21C1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47454" y="120634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Star-struck face outline outline">
              <a:extLst>
                <a:ext uri="{FF2B5EF4-FFF2-40B4-BE49-F238E27FC236}">
                  <a16:creationId xmlns:a16="http://schemas.microsoft.com/office/drawing/2014/main" id="{D5E8EF70-D974-61B6-D79B-45BDF5EF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59321" y="120634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44583DA4-986D-E4C9-951B-8EEE022B1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9" y="1945298"/>
            <a:ext cx="9091521" cy="476480"/>
          </a:xfrm>
        </p:spPr>
        <p:txBody>
          <a:bodyPr/>
          <a:lstStyle/>
          <a:p>
            <a:r>
              <a:rPr lang="en-US" dirty="0"/>
              <a:t>I can find common punctuation on the keyboard.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76D4688-629D-A5DE-3C9E-30BE6633F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99996" y="2769040"/>
            <a:ext cx="9091521" cy="476480"/>
          </a:xfrm>
        </p:spPr>
        <p:txBody>
          <a:bodyPr/>
          <a:lstStyle/>
          <a:p>
            <a:r>
              <a:rPr lang="en-US" dirty="0"/>
              <a:t>I can name the 1st four groups of keys and what they are: letter, number, character, and spatial.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E850F32-8980-2D09-627D-E0F29AA413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9997" y="3850720"/>
            <a:ext cx="9091521" cy="476480"/>
          </a:xfrm>
        </p:spPr>
        <p:txBody>
          <a:bodyPr/>
          <a:lstStyle/>
          <a:p>
            <a:r>
              <a:rPr lang="en-US" dirty="0"/>
              <a:t>I can name and state the job of each spatial key.</a:t>
            </a:r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5454C67B-ABBA-D3B3-2D2F-222AE9E4BEB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</p:spTree>
    <p:extLst>
      <p:ext uri="{BB962C8B-B14F-4D97-AF65-F5344CB8AC3E}">
        <p14:creationId xmlns:p14="http://schemas.microsoft.com/office/powerpoint/2010/main" val="411327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CB6CB-C045-F9C7-78AA-AADF8FC1401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C1ED2-7B74-8CBB-8235-52D9ED1AA5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18DB-14BD-7AAF-26FD-4E91686BB3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KEYBOARD</a:t>
            </a:r>
          </a:p>
          <a:p>
            <a:r>
              <a:rPr lang="en-US" dirty="0"/>
              <a:t>INTRODUCTION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D4857-9C08-1365-C7B2-22198F2ED2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6830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CB6CB-C045-F9C7-78AA-AADF8FC1401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C1ED2-7B74-8CBB-8235-52D9ED1AA5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18DB-14BD-7AAF-26FD-4E91686BB3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FIXING MISTAKES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D4857-9C08-1365-C7B2-22198F2ED2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0591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08D5-13C8-2E83-99CF-24EEFB1B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C1D00-C655-A498-6EB9-7F8616D62D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9" y="1945298"/>
            <a:ext cx="9091521" cy="476480"/>
          </a:xfrm>
        </p:spPr>
        <p:txBody>
          <a:bodyPr/>
          <a:lstStyle/>
          <a:p>
            <a:r>
              <a:rPr lang="en-US" dirty="0"/>
              <a:t>I can point out the blinking cursor.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A1FD4-9299-65FF-32EC-54D0DCFA04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A36CA-C1AB-13F5-21A2-FCBB803FAB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Student</a:t>
            </a:r>
            <a:r>
              <a:rPr lang="fr-FR" dirty="0"/>
              <a:t> Goals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B757AD-3777-F355-5BFE-A539DFC6B3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99998" y="2898009"/>
            <a:ext cx="9091521" cy="476480"/>
          </a:xfrm>
        </p:spPr>
        <p:txBody>
          <a:bodyPr/>
          <a:lstStyle/>
          <a:p>
            <a:r>
              <a:rPr lang="en-US" dirty="0"/>
              <a:t>I can move the blinking cursor with the mouse and/or the arrow keys.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843BCA-2CB5-8D8E-2CA8-BEF79B0959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I can use delete to fix a misspelled word.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4C90995-013A-7EA9-9923-2B3A330C9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520" y="3808741"/>
            <a:ext cx="586057" cy="56043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DBFF88D-5EBF-3FCF-5859-EB8074C55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8720" y="6125556"/>
            <a:ext cx="310388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</p:spTree>
    <p:extLst>
      <p:ext uri="{BB962C8B-B14F-4D97-AF65-F5344CB8AC3E}">
        <p14:creationId xmlns:p14="http://schemas.microsoft.com/office/powerpoint/2010/main" val="709227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5DB81B-49E5-7EB3-23F6-E572E7C4D1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5BABE1D-907F-50F4-D225-55650E27BA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Lesson Outline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C0F692-68E4-7342-3E83-91FF750E799F}"/>
              </a:ext>
            </a:extLst>
          </p:cNvPr>
          <p:cNvSpPr txBox="1"/>
          <p:nvPr/>
        </p:nvSpPr>
        <p:spPr>
          <a:xfrm>
            <a:off x="1879600" y="1960879"/>
            <a:ext cx="7741920" cy="354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dirty="0"/>
              <a:t>Review &amp; Warm-up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Making mistakes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Blinking Cursor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Moving the Cursor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Delete vs. Backspace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Evaluation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062BB8D-C5BF-2F94-2909-F4E8D50690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8720" y="6125556"/>
            <a:ext cx="310388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</p:spTree>
    <p:extLst>
      <p:ext uri="{BB962C8B-B14F-4D97-AF65-F5344CB8AC3E}">
        <p14:creationId xmlns:p14="http://schemas.microsoft.com/office/powerpoint/2010/main" val="3877071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2F8E2-CA77-E40F-0E0A-94B332CAE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Blink (v):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4363-7961-687D-CE58-A4E13C097D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AD35-E456-6FB9-BB5D-66D28457C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Vocabulary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38CCD-DE23-A15C-B8DC-0C8B1068D2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to flash; to shine with a light that goes on and off.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37536-958E-020D-C930-4E54FDB63C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4F446-E55F-2B5A-55A5-21CAAAE7E9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443F9-B92C-508F-F3D4-4C201D4BA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B98C3D-EAD7-A5C8-1B85-38A42F9BDA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ACFB89-96DE-DDCF-DA9E-C71B9E34B0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0C2D6D-C73A-E5FB-F8E1-4EDD290560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10A9B7-F30B-F4D5-7533-FDFFBF5320A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050CBD-731A-2293-A7BF-C962A5AA10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AACA78A-5CC2-A485-80DA-6E93958801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17C639-89C0-0280-C104-2FC42AB025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0FD5E9B-C2E6-2C61-F121-FC5119721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8720" y="6125556"/>
            <a:ext cx="310388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</p:spTree>
    <p:extLst>
      <p:ext uri="{BB962C8B-B14F-4D97-AF65-F5344CB8AC3E}">
        <p14:creationId xmlns:p14="http://schemas.microsoft.com/office/powerpoint/2010/main" val="304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A577E-0EA0-67EC-F0BD-DC0AD646C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1249" y="668515"/>
            <a:ext cx="2637898" cy="476480"/>
          </a:xfrm>
        </p:spPr>
        <p:txBody>
          <a:bodyPr anchor="ctr"/>
          <a:lstStyle/>
          <a:p>
            <a:r>
              <a:rPr lang="fr-FR" dirty="0"/>
              <a:t>Conversation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816A6-403B-052C-9EF5-A0A663B5EED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8720" y="6125556"/>
            <a:ext cx="310388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BD2F8-BF88-7407-B99F-3A9328E393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B7C88-AE3A-ED7B-689B-B65495EF18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8935" y="668515"/>
            <a:ext cx="2830178" cy="1326478"/>
          </a:xfrm>
        </p:spPr>
        <p:txBody>
          <a:bodyPr/>
          <a:lstStyle/>
          <a:p>
            <a:r>
              <a:rPr lang="en-US" dirty="0"/>
              <a:t>Review</a:t>
            </a:r>
            <a:r>
              <a:rPr lang="fr-FR" dirty="0"/>
              <a:t> &amp; Warm Up</a:t>
            </a:r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5DD77C7-3C10-72C9-49B7-339800AF3AAE}"/>
              </a:ext>
            </a:extLst>
          </p:cNvPr>
          <p:cNvSpPr txBox="1">
            <a:spLocks/>
          </p:cNvSpPr>
          <p:nvPr/>
        </p:nvSpPr>
        <p:spPr>
          <a:xfrm>
            <a:off x="8649147" y="1994993"/>
            <a:ext cx="2633057" cy="476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59473-DCEB-41C9-5BEB-0B23F4036878}"/>
              </a:ext>
            </a:extLst>
          </p:cNvPr>
          <p:cNvSpPr txBox="1"/>
          <p:nvPr/>
        </p:nvSpPr>
        <p:spPr>
          <a:xfrm>
            <a:off x="8235696" y="2546866"/>
            <a:ext cx="34599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9" name="Picture 2" descr="Conversation - Free communications icons">
            <a:extLst>
              <a:ext uri="{FF2B5EF4-FFF2-40B4-BE49-F238E27FC236}">
                <a16:creationId xmlns:a16="http://schemas.microsoft.com/office/drawing/2014/main" id="{3542361D-671D-B2A3-05F7-7F9B3DA1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33" y="466869"/>
            <a:ext cx="728388" cy="7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C5E9B9A-C8AD-FECB-63F7-9490CA4BF6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0722" y="2396414"/>
            <a:ext cx="7110237" cy="3163225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Describe three different keys to me.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Identify a spatial key. </a:t>
            </a:r>
          </a:p>
          <a:p>
            <a:pPr>
              <a:lnSpc>
                <a:spcPct val="100000"/>
              </a:lnSpc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/>
              <a:t>What does it do? </a:t>
            </a:r>
            <a:endParaRPr lang="en-US" sz="2000" i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 startAt="3"/>
            </a:pPr>
            <a:r>
              <a:rPr lang="en-US" sz="2000" dirty="0"/>
              <a:t>Challenge: Identify a character key that you use.</a:t>
            </a:r>
          </a:p>
          <a:p>
            <a:pPr>
              <a:lnSpc>
                <a:spcPct val="100000"/>
              </a:lnSpc>
            </a:pP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When and why do you use it? </a:t>
            </a:r>
            <a:endParaRPr lang="en-US" sz="2000" i="1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489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ke it happen: How to learn from your mistakes?">
            <a:extLst>
              <a:ext uri="{FF2B5EF4-FFF2-40B4-BE49-F238E27FC236}">
                <a16:creationId xmlns:a16="http://schemas.microsoft.com/office/drawing/2014/main" id="{FD3BFC37-9DF5-D38A-F197-D66EAD1E7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5"/>
          <a:stretch/>
        </p:blipFill>
        <p:spPr bwMode="auto">
          <a:xfrm>
            <a:off x="3275013" y="933645"/>
            <a:ext cx="8916987" cy="49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0CF7-9F12-740F-A157-EE63883888A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8880" y="6125556"/>
            <a:ext cx="309372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379E7-E828-CB40-1D91-770B7A85A16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FF9BB-80A4-3197-2CC6-64E4C4834E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Making Mistakes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AD556-734C-C5C3-34D2-ADD5C0DBD10C}"/>
              </a:ext>
            </a:extLst>
          </p:cNvPr>
          <p:cNvSpPr/>
          <p:nvPr/>
        </p:nvSpPr>
        <p:spPr>
          <a:xfrm>
            <a:off x="1676400" y="933645"/>
            <a:ext cx="1595120" cy="4990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0BC43-9BBD-9B28-0FAF-BF1A788B72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B6066-58A5-7DFC-2627-658C8A5C61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58B2-DEDD-5199-3399-7BF57C35FD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Blinking Cursor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1C7C7E2-5284-E69F-F9B3-46515358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28" y="1057275"/>
            <a:ext cx="35528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lex Goodwin on LinkedIn: I've been there. The Blinking Cursor of Doom. If  you're a founder or…">
            <a:extLst>
              <a:ext uri="{FF2B5EF4-FFF2-40B4-BE49-F238E27FC236}">
                <a16:creationId xmlns:a16="http://schemas.microsoft.com/office/drawing/2014/main" id="{22F30189-2D5D-A437-8F94-A49E9A43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286403"/>
            <a:ext cx="6060441" cy="39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0B5479-3FDD-BAD2-1526-26A2E9B644FE}"/>
              </a:ext>
            </a:extLst>
          </p:cNvPr>
          <p:cNvSpPr txBox="1"/>
          <p:nvPr/>
        </p:nvSpPr>
        <p:spPr>
          <a:xfrm>
            <a:off x="6745604" y="4489608"/>
            <a:ext cx="399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Point to the cursor in your document</a:t>
            </a:r>
          </a:p>
        </p:txBody>
      </p:sp>
    </p:spTree>
    <p:extLst>
      <p:ext uri="{BB962C8B-B14F-4D97-AF65-F5344CB8AC3E}">
        <p14:creationId xmlns:p14="http://schemas.microsoft.com/office/powerpoint/2010/main" val="3109401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0BC43-9BBD-9B28-0FAF-BF1A788B72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B6066-58A5-7DFC-2627-658C8A5C61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58B2-DEDD-5199-3399-7BF57C35FD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Moving the Cursor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7B04C65-A4C6-DA50-3ACF-E244A6120DBD}"/>
              </a:ext>
            </a:extLst>
          </p:cNvPr>
          <p:cNvSpPr txBox="1">
            <a:spLocks/>
          </p:cNvSpPr>
          <p:nvPr/>
        </p:nvSpPr>
        <p:spPr>
          <a:xfrm>
            <a:off x="4102942" y="2823845"/>
            <a:ext cx="7332138" cy="60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Fix Spelling Mistakes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5F4908-BA3E-E01B-EBC1-63ADE0DCF57C}"/>
              </a:ext>
            </a:extLst>
          </p:cNvPr>
          <p:cNvGrpSpPr/>
          <p:nvPr/>
        </p:nvGrpSpPr>
        <p:grpSpPr>
          <a:xfrm>
            <a:off x="2305632" y="2273127"/>
            <a:ext cx="1397996" cy="1696720"/>
            <a:chOff x="4711290" y="1942774"/>
            <a:chExt cx="1950967" cy="23678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2AF3E1-3AFF-CC4E-23DF-6CDDD7E5F5B6}"/>
                </a:ext>
              </a:extLst>
            </p:cNvPr>
            <p:cNvSpPr/>
            <p:nvPr/>
          </p:nvSpPr>
          <p:spPr>
            <a:xfrm>
              <a:off x="4711290" y="1942774"/>
              <a:ext cx="1950967" cy="2367850"/>
            </a:xfrm>
            <a:custGeom>
              <a:avLst/>
              <a:gdLst>
                <a:gd name="connsiteX0" fmla="*/ 1797197 w 1950967"/>
                <a:gd name="connsiteY0" fmla="*/ 195817 h 2367850"/>
                <a:gd name="connsiteX1" fmla="*/ 1797284 w 1950967"/>
                <a:gd name="connsiteY1" fmla="*/ 524678 h 2367850"/>
                <a:gd name="connsiteX2" fmla="*/ 1799535 w 1950967"/>
                <a:gd name="connsiteY2" fmla="*/ 684136 h 2367850"/>
                <a:gd name="connsiteX3" fmla="*/ 1811514 w 1950967"/>
                <a:gd name="connsiteY3" fmla="*/ 984079 h 2367850"/>
                <a:gd name="connsiteX4" fmla="*/ 1825328 w 1950967"/>
                <a:gd name="connsiteY4" fmla="*/ 1177899 h 2367850"/>
                <a:gd name="connsiteX5" fmla="*/ 1850750 w 1950967"/>
                <a:gd name="connsiteY5" fmla="*/ 1415567 h 2367850"/>
                <a:gd name="connsiteX6" fmla="*/ 1879647 w 1950967"/>
                <a:gd name="connsiteY6" fmla="*/ 1627420 h 2367850"/>
                <a:gd name="connsiteX7" fmla="*/ 1915276 w 1950967"/>
                <a:gd name="connsiteY7" fmla="*/ 1852541 h 2367850"/>
                <a:gd name="connsiteX8" fmla="*/ 1945157 w 1950967"/>
                <a:gd name="connsiteY8" fmla="*/ 2041049 h 2367850"/>
                <a:gd name="connsiteX9" fmla="*/ 1950097 w 1950967"/>
                <a:gd name="connsiteY9" fmla="*/ 2070077 h 2367850"/>
                <a:gd name="connsiteX10" fmla="*/ 1905221 w 1950967"/>
                <a:gd name="connsiteY10" fmla="*/ 2133555 h 2367850"/>
                <a:gd name="connsiteX11" fmla="*/ 1741982 w 1950967"/>
                <a:gd name="connsiteY11" fmla="*/ 2155807 h 2367850"/>
                <a:gd name="connsiteX12" fmla="*/ 1552709 w 1950967"/>
                <a:gd name="connsiteY12" fmla="*/ 2181075 h 2367850"/>
                <a:gd name="connsiteX13" fmla="*/ 1347195 w 1950967"/>
                <a:gd name="connsiteY13" fmla="*/ 2208376 h 2367850"/>
                <a:gd name="connsiteX14" fmla="*/ 1159080 w 1950967"/>
                <a:gd name="connsiteY14" fmla="*/ 2233710 h 2367850"/>
                <a:gd name="connsiteX15" fmla="*/ 973086 w 1950967"/>
                <a:gd name="connsiteY15" fmla="*/ 2258520 h 2367850"/>
                <a:gd name="connsiteX16" fmla="*/ 765495 w 1950967"/>
                <a:gd name="connsiteY16" fmla="*/ 2286455 h 2367850"/>
                <a:gd name="connsiteX17" fmla="*/ 579501 w 1950967"/>
                <a:gd name="connsiteY17" fmla="*/ 2311199 h 2367850"/>
                <a:gd name="connsiteX18" fmla="*/ 361156 w 1950967"/>
                <a:gd name="connsiteY18" fmla="*/ 2340970 h 2367850"/>
                <a:gd name="connsiteX19" fmla="*/ 165456 w 1950967"/>
                <a:gd name="connsiteY19" fmla="*/ 2367244 h 2367850"/>
                <a:gd name="connsiteX20" fmla="*/ 76033 w 1950967"/>
                <a:gd name="connsiteY20" fmla="*/ 2292597 h 2367850"/>
                <a:gd name="connsiteX21" fmla="*/ 60164 w 1950967"/>
                <a:gd name="connsiteY21" fmla="*/ 2152725 h 2367850"/>
                <a:gd name="connsiteX22" fmla="*/ 39529 w 1950967"/>
                <a:gd name="connsiteY22" fmla="*/ 1974927 h 2367850"/>
                <a:gd name="connsiteX23" fmla="*/ 20490 w 1950967"/>
                <a:gd name="connsiteY23" fmla="*/ 1764036 h 2367850"/>
                <a:gd name="connsiteX24" fmla="*/ 10523 w 1950967"/>
                <a:gd name="connsiteY24" fmla="*/ 1595135 h 2367850"/>
                <a:gd name="connsiteX25" fmla="*/ 1758 w 1950967"/>
                <a:gd name="connsiteY25" fmla="*/ 1331062 h 2367850"/>
                <a:gd name="connsiteX26" fmla="*/ 949 w 1950967"/>
                <a:gd name="connsiteY26" fmla="*/ 1080891 h 2367850"/>
                <a:gd name="connsiteX27" fmla="*/ 12665 w 1950967"/>
                <a:gd name="connsiteY27" fmla="*/ 766718 h 2367850"/>
                <a:gd name="connsiteX28" fmla="*/ 26501 w 1950967"/>
                <a:gd name="connsiteY28" fmla="*/ 546624 h 2367850"/>
                <a:gd name="connsiteX29" fmla="*/ 33125 w 1950967"/>
                <a:gd name="connsiteY29" fmla="*/ 461748 h 2367850"/>
                <a:gd name="connsiteX30" fmla="*/ 58983 w 1950967"/>
                <a:gd name="connsiteY30" fmla="*/ 414183 h 2367850"/>
                <a:gd name="connsiteX31" fmla="*/ 245830 w 1950967"/>
                <a:gd name="connsiteY31" fmla="*/ 227052 h 2367850"/>
                <a:gd name="connsiteX32" fmla="*/ 446251 w 1950967"/>
                <a:gd name="connsiteY32" fmla="*/ 27222 h 2367850"/>
                <a:gd name="connsiteX33" fmla="*/ 524002 w 1950967"/>
                <a:gd name="connsiteY33" fmla="*/ 139 h 2367850"/>
                <a:gd name="connsiteX34" fmla="*/ 743331 w 1950967"/>
                <a:gd name="connsiteY34" fmla="*/ 8008 h 2367850"/>
                <a:gd name="connsiteX35" fmla="*/ 983359 w 1950967"/>
                <a:gd name="connsiteY35" fmla="*/ 16708 h 2367850"/>
                <a:gd name="connsiteX36" fmla="*/ 1215759 w 1950967"/>
                <a:gd name="connsiteY36" fmla="*/ 25451 h 2367850"/>
                <a:gd name="connsiteX37" fmla="*/ 1514719 w 1950967"/>
                <a:gd name="connsiteY37" fmla="*/ 36468 h 2367850"/>
                <a:gd name="connsiteX38" fmla="*/ 1742725 w 1950967"/>
                <a:gd name="connsiteY38" fmla="*/ 45189 h 2367850"/>
                <a:gd name="connsiteX39" fmla="*/ 1782398 w 1950967"/>
                <a:gd name="connsiteY39" fmla="*/ 57059 h 2367850"/>
                <a:gd name="connsiteX40" fmla="*/ 1798399 w 1950967"/>
                <a:gd name="connsiteY40" fmla="*/ 98546 h 2367850"/>
                <a:gd name="connsiteX41" fmla="*/ 1798530 w 1950967"/>
                <a:gd name="connsiteY41" fmla="*/ 195795 h 2367850"/>
                <a:gd name="connsiteX42" fmla="*/ 1797197 w 1950967"/>
                <a:gd name="connsiteY42" fmla="*/ 195795 h 2367850"/>
                <a:gd name="connsiteX43" fmla="*/ 1832586 w 1950967"/>
                <a:gd name="connsiteY43" fmla="*/ 2031781 h 2367850"/>
                <a:gd name="connsiteX44" fmla="*/ 1688800 w 1950967"/>
                <a:gd name="connsiteY44" fmla="*/ 153892 h 2367850"/>
                <a:gd name="connsiteX45" fmla="*/ 566254 w 1950967"/>
                <a:gd name="connsiteY45" fmla="*/ 108994 h 2367850"/>
                <a:gd name="connsiteX46" fmla="*/ 566298 w 1950967"/>
                <a:gd name="connsiteY46" fmla="*/ 126678 h 2367850"/>
                <a:gd name="connsiteX47" fmla="*/ 571872 w 1950967"/>
                <a:gd name="connsiteY47" fmla="*/ 246616 h 2367850"/>
                <a:gd name="connsiteX48" fmla="*/ 581599 w 1950967"/>
                <a:gd name="connsiteY48" fmla="*/ 474579 h 2367850"/>
                <a:gd name="connsiteX49" fmla="*/ 521772 w 1950967"/>
                <a:gd name="connsiteY49" fmla="*/ 536023 h 2367850"/>
                <a:gd name="connsiteX50" fmla="*/ 356041 w 1950967"/>
                <a:gd name="connsiteY50" fmla="*/ 528219 h 2367850"/>
                <a:gd name="connsiteX51" fmla="*/ 201151 w 1950967"/>
                <a:gd name="connsiteY51" fmla="*/ 521684 h 2367850"/>
                <a:gd name="connsiteX52" fmla="*/ 140712 w 1950967"/>
                <a:gd name="connsiteY52" fmla="*/ 521574 h 2367850"/>
                <a:gd name="connsiteX53" fmla="*/ 183708 w 1950967"/>
                <a:gd name="connsiteY53" fmla="*/ 2251197 h 2367850"/>
                <a:gd name="connsiteX54" fmla="*/ 1832586 w 1950967"/>
                <a:gd name="connsiteY54" fmla="*/ 2031781 h 2367850"/>
                <a:gd name="connsiteX55" fmla="*/ 232496 w 1950967"/>
                <a:gd name="connsiteY55" fmla="*/ 412653 h 2367850"/>
                <a:gd name="connsiteX56" fmla="*/ 468962 w 1950967"/>
                <a:gd name="connsiteY56" fmla="*/ 423036 h 2367850"/>
                <a:gd name="connsiteX57" fmla="*/ 457246 w 1950967"/>
                <a:gd name="connsiteY57" fmla="*/ 184800 h 2367850"/>
                <a:gd name="connsiteX58" fmla="*/ 232496 w 1950967"/>
                <a:gd name="connsiteY58" fmla="*/ 412653 h 23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50967" h="2367850">
                  <a:moveTo>
                    <a:pt x="1797197" y="195817"/>
                  </a:moveTo>
                  <a:cubicBezTo>
                    <a:pt x="1797197" y="305437"/>
                    <a:pt x="1796978" y="415058"/>
                    <a:pt x="1797284" y="524678"/>
                  </a:cubicBezTo>
                  <a:cubicBezTo>
                    <a:pt x="1797437" y="577838"/>
                    <a:pt x="1797765" y="631020"/>
                    <a:pt x="1799535" y="684136"/>
                  </a:cubicBezTo>
                  <a:cubicBezTo>
                    <a:pt x="1802858" y="784139"/>
                    <a:pt x="1806552" y="884142"/>
                    <a:pt x="1811514" y="984079"/>
                  </a:cubicBezTo>
                  <a:cubicBezTo>
                    <a:pt x="1814727" y="1048759"/>
                    <a:pt x="1819383" y="1113416"/>
                    <a:pt x="1825328" y="1177899"/>
                  </a:cubicBezTo>
                  <a:cubicBezTo>
                    <a:pt x="1832651" y="1257224"/>
                    <a:pt x="1841220" y="1336461"/>
                    <a:pt x="1850750" y="1415567"/>
                  </a:cubicBezTo>
                  <a:cubicBezTo>
                    <a:pt x="1859275" y="1486323"/>
                    <a:pt x="1869177" y="1556926"/>
                    <a:pt x="1879647" y="1627420"/>
                  </a:cubicBezTo>
                  <a:cubicBezTo>
                    <a:pt x="1890817" y="1702570"/>
                    <a:pt x="1903364" y="1777501"/>
                    <a:pt x="1915276" y="1852541"/>
                  </a:cubicBezTo>
                  <a:cubicBezTo>
                    <a:pt x="1925266" y="1915384"/>
                    <a:pt x="1935168" y="1978206"/>
                    <a:pt x="1945157" y="2041049"/>
                  </a:cubicBezTo>
                  <a:cubicBezTo>
                    <a:pt x="1946687" y="2050732"/>
                    <a:pt x="1948567" y="2060394"/>
                    <a:pt x="1950097" y="2070077"/>
                  </a:cubicBezTo>
                  <a:cubicBezTo>
                    <a:pt x="1955234" y="2102406"/>
                    <a:pt x="1937310" y="2128811"/>
                    <a:pt x="1905221" y="2133555"/>
                  </a:cubicBezTo>
                  <a:cubicBezTo>
                    <a:pt x="1850903" y="2141577"/>
                    <a:pt x="1796410" y="2148506"/>
                    <a:pt x="1741982" y="2155807"/>
                  </a:cubicBezTo>
                  <a:cubicBezTo>
                    <a:pt x="1678898" y="2164288"/>
                    <a:pt x="1615814" y="2172681"/>
                    <a:pt x="1552709" y="2181075"/>
                  </a:cubicBezTo>
                  <a:cubicBezTo>
                    <a:pt x="1484204" y="2190190"/>
                    <a:pt x="1415699" y="2199218"/>
                    <a:pt x="1347195" y="2208376"/>
                  </a:cubicBezTo>
                  <a:cubicBezTo>
                    <a:pt x="1284483" y="2216770"/>
                    <a:pt x="1221792" y="2225295"/>
                    <a:pt x="1159080" y="2233710"/>
                  </a:cubicBezTo>
                  <a:cubicBezTo>
                    <a:pt x="1097089" y="2242016"/>
                    <a:pt x="1035076" y="2250213"/>
                    <a:pt x="973086" y="2258520"/>
                  </a:cubicBezTo>
                  <a:cubicBezTo>
                    <a:pt x="903882" y="2267788"/>
                    <a:pt x="834699" y="2277187"/>
                    <a:pt x="765495" y="2286455"/>
                  </a:cubicBezTo>
                  <a:cubicBezTo>
                    <a:pt x="703504" y="2294740"/>
                    <a:pt x="641492" y="2302827"/>
                    <a:pt x="579501" y="2311199"/>
                  </a:cubicBezTo>
                  <a:cubicBezTo>
                    <a:pt x="506712" y="2321013"/>
                    <a:pt x="433945" y="2331090"/>
                    <a:pt x="361156" y="2340970"/>
                  </a:cubicBezTo>
                  <a:cubicBezTo>
                    <a:pt x="295930" y="2349823"/>
                    <a:pt x="230748" y="2358960"/>
                    <a:pt x="165456" y="2367244"/>
                  </a:cubicBezTo>
                  <a:cubicBezTo>
                    <a:pt x="120581" y="2372949"/>
                    <a:pt x="80120" y="2337669"/>
                    <a:pt x="76033" y="2292597"/>
                  </a:cubicBezTo>
                  <a:cubicBezTo>
                    <a:pt x="71814" y="2245885"/>
                    <a:pt x="65584" y="2199327"/>
                    <a:pt x="60164" y="2152725"/>
                  </a:cubicBezTo>
                  <a:cubicBezTo>
                    <a:pt x="53256" y="2093466"/>
                    <a:pt x="45562" y="2034273"/>
                    <a:pt x="39529" y="1974927"/>
                  </a:cubicBezTo>
                  <a:cubicBezTo>
                    <a:pt x="32381" y="1904717"/>
                    <a:pt x="25955" y="1834399"/>
                    <a:pt x="20490" y="1764036"/>
                  </a:cubicBezTo>
                  <a:cubicBezTo>
                    <a:pt x="16119" y="1707816"/>
                    <a:pt x="12840" y="1651464"/>
                    <a:pt x="10523" y="1595135"/>
                  </a:cubicBezTo>
                  <a:cubicBezTo>
                    <a:pt x="6872" y="1507132"/>
                    <a:pt x="3462" y="1419108"/>
                    <a:pt x="1758" y="1331062"/>
                  </a:cubicBezTo>
                  <a:cubicBezTo>
                    <a:pt x="140" y="1247693"/>
                    <a:pt x="-822" y="1164237"/>
                    <a:pt x="949" y="1080891"/>
                  </a:cubicBezTo>
                  <a:cubicBezTo>
                    <a:pt x="3156" y="976123"/>
                    <a:pt x="7747" y="871399"/>
                    <a:pt x="12665" y="766718"/>
                  </a:cubicBezTo>
                  <a:cubicBezTo>
                    <a:pt x="16097" y="693295"/>
                    <a:pt x="21649" y="619960"/>
                    <a:pt x="26501" y="546624"/>
                  </a:cubicBezTo>
                  <a:cubicBezTo>
                    <a:pt x="28381" y="518318"/>
                    <a:pt x="30895" y="490033"/>
                    <a:pt x="33125" y="461748"/>
                  </a:cubicBezTo>
                  <a:cubicBezTo>
                    <a:pt x="34676" y="442031"/>
                    <a:pt x="45256" y="427779"/>
                    <a:pt x="58983" y="414183"/>
                  </a:cubicBezTo>
                  <a:cubicBezTo>
                    <a:pt x="121630" y="352171"/>
                    <a:pt x="183489" y="289393"/>
                    <a:pt x="245830" y="227052"/>
                  </a:cubicBezTo>
                  <a:cubicBezTo>
                    <a:pt x="312542" y="160340"/>
                    <a:pt x="379517" y="93912"/>
                    <a:pt x="446251" y="27222"/>
                  </a:cubicBezTo>
                  <a:cubicBezTo>
                    <a:pt x="467913" y="5604"/>
                    <a:pt x="494187" y="-1085"/>
                    <a:pt x="524002" y="139"/>
                  </a:cubicBezTo>
                  <a:cubicBezTo>
                    <a:pt x="597097" y="3155"/>
                    <a:pt x="670214" y="5385"/>
                    <a:pt x="743331" y="8008"/>
                  </a:cubicBezTo>
                  <a:cubicBezTo>
                    <a:pt x="823333" y="10871"/>
                    <a:pt x="903357" y="13757"/>
                    <a:pt x="983359" y="16708"/>
                  </a:cubicBezTo>
                  <a:cubicBezTo>
                    <a:pt x="1060826" y="19571"/>
                    <a:pt x="1138293" y="22566"/>
                    <a:pt x="1215759" y="25451"/>
                  </a:cubicBezTo>
                  <a:cubicBezTo>
                    <a:pt x="1315412" y="29145"/>
                    <a:pt x="1415065" y="32752"/>
                    <a:pt x="1514719" y="36468"/>
                  </a:cubicBezTo>
                  <a:cubicBezTo>
                    <a:pt x="1590721" y="39309"/>
                    <a:pt x="1666723" y="42238"/>
                    <a:pt x="1742725" y="45189"/>
                  </a:cubicBezTo>
                  <a:cubicBezTo>
                    <a:pt x="1756933" y="45736"/>
                    <a:pt x="1770857" y="46370"/>
                    <a:pt x="1782398" y="57059"/>
                  </a:cubicBezTo>
                  <a:cubicBezTo>
                    <a:pt x="1794748" y="68512"/>
                    <a:pt x="1798202" y="83005"/>
                    <a:pt x="1798399" y="98546"/>
                  </a:cubicBezTo>
                  <a:cubicBezTo>
                    <a:pt x="1798814" y="130962"/>
                    <a:pt x="1798530" y="163379"/>
                    <a:pt x="1798530" y="195795"/>
                  </a:cubicBezTo>
                  <a:lnTo>
                    <a:pt x="1797197" y="195795"/>
                  </a:lnTo>
                  <a:close/>
                  <a:moveTo>
                    <a:pt x="1832586" y="2031781"/>
                  </a:moveTo>
                  <a:cubicBezTo>
                    <a:pt x="1707008" y="1411020"/>
                    <a:pt x="1672734" y="784620"/>
                    <a:pt x="1688800" y="153892"/>
                  </a:cubicBezTo>
                  <a:cubicBezTo>
                    <a:pt x="1313686" y="138897"/>
                    <a:pt x="940363" y="123968"/>
                    <a:pt x="566254" y="108994"/>
                  </a:cubicBezTo>
                  <a:cubicBezTo>
                    <a:pt x="566254" y="115967"/>
                    <a:pt x="566036" y="121345"/>
                    <a:pt x="566298" y="126678"/>
                  </a:cubicBezTo>
                  <a:cubicBezTo>
                    <a:pt x="568112" y="166657"/>
                    <a:pt x="570145" y="206637"/>
                    <a:pt x="571872" y="246616"/>
                  </a:cubicBezTo>
                  <a:cubicBezTo>
                    <a:pt x="575173" y="322596"/>
                    <a:pt x="578233" y="398598"/>
                    <a:pt x="581599" y="474579"/>
                  </a:cubicBezTo>
                  <a:cubicBezTo>
                    <a:pt x="583370" y="514514"/>
                    <a:pt x="561883" y="537487"/>
                    <a:pt x="521772" y="536023"/>
                  </a:cubicBezTo>
                  <a:cubicBezTo>
                    <a:pt x="466514" y="534012"/>
                    <a:pt x="411277" y="530733"/>
                    <a:pt x="356041" y="528219"/>
                  </a:cubicBezTo>
                  <a:cubicBezTo>
                    <a:pt x="304411" y="525859"/>
                    <a:pt x="252781" y="523542"/>
                    <a:pt x="201151" y="521684"/>
                  </a:cubicBezTo>
                  <a:cubicBezTo>
                    <a:pt x="181282" y="520962"/>
                    <a:pt x="161369" y="521574"/>
                    <a:pt x="140712" y="521574"/>
                  </a:cubicBezTo>
                  <a:cubicBezTo>
                    <a:pt x="90853" y="1099711"/>
                    <a:pt x="103968" y="1675618"/>
                    <a:pt x="183708" y="2251197"/>
                  </a:cubicBezTo>
                  <a:cubicBezTo>
                    <a:pt x="733778" y="2177993"/>
                    <a:pt x="1282581" y="2104964"/>
                    <a:pt x="1832586" y="2031781"/>
                  </a:cubicBezTo>
                  <a:close/>
                  <a:moveTo>
                    <a:pt x="232496" y="412653"/>
                  </a:moveTo>
                  <a:cubicBezTo>
                    <a:pt x="310772" y="416085"/>
                    <a:pt x="389594" y="419561"/>
                    <a:pt x="468962" y="423036"/>
                  </a:cubicBezTo>
                  <a:cubicBezTo>
                    <a:pt x="465028" y="343231"/>
                    <a:pt x="461202" y="265392"/>
                    <a:pt x="457246" y="184800"/>
                  </a:cubicBezTo>
                  <a:cubicBezTo>
                    <a:pt x="381003" y="262092"/>
                    <a:pt x="307034" y="337088"/>
                    <a:pt x="232496" y="412653"/>
                  </a:cubicBezTo>
                  <a:close/>
                </a:path>
              </a:pathLst>
            </a:custGeom>
            <a:solidFill>
              <a:srgbClr val="00000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FC7E78-8171-C069-D7C1-DB0D373B59DB}"/>
                </a:ext>
              </a:extLst>
            </p:cNvPr>
            <p:cNvSpPr/>
            <p:nvPr/>
          </p:nvSpPr>
          <p:spPr>
            <a:xfrm>
              <a:off x="4822638" y="2051746"/>
              <a:ext cx="1721258" cy="2142202"/>
            </a:xfrm>
            <a:custGeom>
              <a:avLst/>
              <a:gdLst>
                <a:gd name="connsiteX0" fmla="*/ 1721237 w 1721258"/>
                <a:gd name="connsiteY0" fmla="*/ 1922787 h 2142202"/>
                <a:gd name="connsiteX1" fmla="*/ 72359 w 1721258"/>
                <a:gd name="connsiteY1" fmla="*/ 2142203 h 2142202"/>
                <a:gd name="connsiteX2" fmla="*/ 29385 w 1721258"/>
                <a:gd name="connsiteY2" fmla="*/ 412580 h 2142202"/>
                <a:gd name="connsiteX3" fmla="*/ 89824 w 1721258"/>
                <a:gd name="connsiteY3" fmla="*/ 412689 h 2142202"/>
                <a:gd name="connsiteX4" fmla="*/ 244714 w 1721258"/>
                <a:gd name="connsiteY4" fmla="*/ 419225 h 2142202"/>
                <a:gd name="connsiteX5" fmla="*/ 410445 w 1721258"/>
                <a:gd name="connsiteY5" fmla="*/ 427028 h 2142202"/>
                <a:gd name="connsiteX6" fmla="*/ 470272 w 1721258"/>
                <a:gd name="connsiteY6" fmla="*/ 365584 h 2142202"/>
                <a:gd name="connsiteX7" fmla="*/ 460545 w 1721258"/>
                <a:gd name="connsiteY7" fmla="*/ 137621 h 2142202"/>
                <a:gd name="connsiteX8" fmla="*/ 454971 w 1721258"/>
                <a:gd name="connsiteY8" fmla="*/ 17684 h 2142202"/>
                <a:gd name="connsiteX9" fmla="*/ 454927 w 1721258"/>
                <a:gd name="connsiteY9" fmla="*/ 0 h 2142202"/>
                <a:gd name="connsiteX10" fmla="*/ 1577473 w 1721258"/>
                <a:gd name="connsiteY10" fmla="*/ 44897 h 2142202"/>
                <a:gd name="connsiteX11" fmla="*/ 1721259 w 1721258"/>
                <a:gd name="connsiteY11" fmla="*/ 1922787 h 21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258" h="2142202">
                  <a:moveTo>
                    <a:pt x="1721237" y="1922787"/>
                  </a:moveTo>
                  <a:cubicBezTo>
                    <a:pt x="1171254" y="1995969"/>
                    <a:pt x="622430" y="2068998"/>
                    <a:pt x="72359" y="2142203"/>
                  </a:cubicBezTo>
                  <a:cubicBezTo>
                    <a:pt x="-7359" y="1566624"/>
                    <a:pt x="-20474" y="990717"/>
                    <a:pt x="29385" y="412580"/>
                  </a:cubicBezTo>
                  <a:cubicBezTo>
                    <a:pt x="50020" y="412580"/>
                    <a:pt x="69933" y="411990"/>
                    <a:pt x="89824" y="412689"/>
                  </a:cubicBezTo>
                  <a:cubicBezTo>
                    <a:pt x="141476" y="414547"/>
                    <a:pt x="193106" y="416864"/>
                    <a:pt x="244714" y="419225"/>
                  </a:cubicBezTo>
                  <a:cubicBezTo>
                    <a:pt x="299972" y="421739"/>
                    <a:pt x="355187" y="425017"/>
                    <a:pt x="410445" y="427028"/>
                  </a:cubicBezTo>
                  <a:cubicBezTo>
                    <a:pt x="450556" y="428493"/>
                    <a:pt x="472043" y="405520"/>
                    <a:pt x="470272" y="365584"/>
                  </a:cubicBezTo>
                  <a:cubicBezTo>
                    <a:pt x="466906" y="289604"/>
                    <a:pt x="463846" y="213602"/>
                    <a:pt x="460545" y="137621"/>
                  </a:cubicBezTo>
                  <a:cubicBezTo>
                    <a:pt x="458796" y="97642"/>
                    <a:pt x="456785" y="57663"/>
                    <a:pt x="454971" y="17684"/>
                  </a:cubicBezTo>
                  <a:cubicBezTo>
                    <a:pt x="454731" y="12328"/>
                    <a:pt x="454927" y="6973"/>
                    <a:pt x="454927" y="0"/>
                  </a:cubicBezTo>
                  <a:cubicBezTo>
                    <a:pt x="829058" y="14951"/>
                    <a:pt x="1202359" y="29881"/>
                    <a:pt x="1577473" y="44897"/>
                  </a:cubicBezTo>
                  <a:cubicBezTo>
                    <a:pt x="1561407" y="675626"/>
                    <a:pt x="1595681" y="1302026"/>
                    <a:pt x="1721259" y="1922787"/>
                  </a:cubicBezTo>
                  <a:close/>
                </a:path>
              </a:pathLst>
            </a:custGeom>
            <a:solidFill>
              <a:schemeClr val="accent4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3C73A8-003F-D07E-1586-7900EC6E61A4}"/>
                </a:ext>
              </a:extLst>
            </p:cNvPr>
            <p:cNvSpPr/>
            <p:nvPr/>
          </p:nvSpPr>
          <p:spPr>
            <a:xfrm>
              <a:off x="4943786" y="2127574"/>
              <a:ext cx="236465" cy="238236"/>
            </a:xfrm>
            <a:custGeom>
              <a:avLst/>
              <a:gdLst>
                <a:gd name="connsiteX0" fmla="*/ 0 w 236465"/>
                <a:gd name="connsiteY0" fmla="*/ 227853 h 238236"/>
                <a:gd name="connsiteX1" fmla="*/ 224750 w 236465"/>
                <a:gd name="connsiteY1" fmla="*/ 0 h 238236"/>
                <a:gd name="connsiteX2" fmla="*/ 236466 w 236465"/>
                <a:gd name="connsiteY2" fmla="*/ 238236 h 238236"/>
                <a:gd name="connsiteX3" fmla="*/ 0 w 236465"/>
                <a:gd name="connsiteY3" fmla="*/ 227853 h 2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65" h="238236">
                  <a:moveTo>
                    <a:pt x="0" y="227853"/>
                  </a:moveTo>
                  <a:cubicBezTo>
                    <a:pt x="74538" y="152288"/>
                    <a:pt x="148507" y="77292"/>
                    <a:pt x="224750" y="0"/>
                  </a:cubicBezTo>
                  <a:cubicBezTo>
                    <a:pt x="228728" y="80592"/>
                    <a:pt x="232553" y="158409"/>
                    <a:pt x="236466" y="238236"/>
                  </a:cubicBezTo>
                  <a:cubicBezTo>
                    <a:pt x="157097" y="234761"/>
                    <a:pt x="78275" y="231285"/>
                    <a:pt x="0" y="227853"/>
                  </a:cubicBezTo>
                  <a:close/>
                </a:path>
              </a:pathLst>
            </a:custGeom>
            <a:solidFill>
              <a:srgbClr val="FFFFFF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187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6E758-B75A-5993-6F87-D35068DC2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9269" y="345265"/>
            <a:ext cx="4182457" cy="476480"/>
          </a:xfrm>
        </p:spPr>
        <p:txBody>
          <a:bodyPr/>
          <a:lstStyle/>
          <a:p>
            <a:r>
              <a:rPr lang="fr-FR" dirty="0"/>
              <a:t>DIRECTIONS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436D0-8778-E3F2-C790-14D648A5ED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22E16-C38F-E0FB-8341-98187A2C35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59269" y="903543"/>
            <a:ext cx="5618005" cy="879994"/>
          </a:xfrm>
        </p:spPr>
        <p:txBody>
          <a:bodyPr/>
          <a:lstStyle/>
          <a:p>
            <a:r>
              <a:rPr lang="en-US" dirty="0"/>
              <a:t>Do the following actions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2A1CA-6DAB-AD09-B6E7-13176D9330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1085" y="767760"/>
            <a:ext cx="2361865" cy="55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Evaluation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1DCEAB-1E55-FF04-018B-60831EE1C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F96343-3EB5-B7D0-AD69-E03D451BE4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59113" y="2306637"/>
            <a:ext cx="8742362" cy="364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Type these sentences into your document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A8F4C1-455C-08A3-6E7A-821AA9B7F448}"/>
              </a:ext>
            </a:extLst>
          </p:cNvPr>
          <p:cNvGrpSpPr/>
          <p:nvPr/>
        </p:nvGrpSpPr>
        <p:grpSpPr>
          <a:xfrm>
            <a:off x="10353365" y="237282"/>
            <a:ext cx="1289994" cy="1289994"/>
            <a:chOff x="421473" y="3557800"/>
            <a:chExt cx="1682115" cy="168211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3852E4C-0F98-3381-DBE4-5914A8E2F55B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Microsoft Word | Microsoft 365">
              <a:extLst>
                <a:ext uri="{FF2B5EF4-FFF2-40B4-BE49-F238E27FC236}">
                  <a16:creationId xmlns:a16="http://schemas.microsoft.com/office/drawing/2014/main" id="{90098F87-32CB-D0B7-288A-0DD3975F6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F14DCD-EEDA-B3D8-D91B-374A66424F95}"/>
              </a:ext>
            </a:extLst>
          </p:cNvPr>
          <p:cNvSpPr txBox="1">
            <a:spLocks/>
          </p:cNvSpPr>
          <p:nvPr/>
        </p:nvSpPr>
        <p:spPr>
          <a:xfrm>
            <a:off x="3059113" y="2903478"/>
            <a:ext cx="5515927" cy="62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go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skool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learn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Challenge sentence : 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Satirdays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 relax.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6EF7ACA-840B-366B-1AAF-A3F84B31D90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8720" y="6125556"/>
            <a:ext cx="310388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</p:spTree>
    <p:extLst>
      <p:ext uri="{BB962C8B-B14F-4D97-AF65-F5344CB8AC3E}">
        <p14:creationId xmlns:p14="http://schemas.microsoft.com/office/powerpoint/2010/main" val="3326523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566E5-3721-C07D-C8BA-DADEB8AFA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6463-82A0-FDBA-EAD2-3A22D5A7B4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9CAFB-B037-BCD0-9238-6A81496F6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Achievements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0B99B4-6623-AB55-35E7-25366A130262}"/>
              </a:ext>
            </a:extLst>
          </p:cNvPr>
          <p:cNvGrpSpPr/>
          <p:nvPr/>
        </p:nvGrpSpPr>
        <p:grpSpPr>
          <a:xfrm>
            <a:off x="900000" y="3814471"/>
            <a:ext cx="587177" cy="558932"/>
            <a:chOff x="900000" y="2856030"/>
            <a:chExt cx="587177" cy="55893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A28AE7-BA8A-AEAD-A260-46177820100E}"/>
                </a:ext>
              </a:extLst>
            </p:cNvPr>
            <p:cNvSpPr/>
            <p:nvPr/>
          </p:nvSpPr>
          <p:spPr>
            <a:xfrm>
              <a:off x="900000" y="2856030"/>
              <a:ext cx="587177" cy="558932"/>
            </a:xfrm>
            <a:custGeom>
              <a:avLst/>
              <a:gdLst>
                <a:gd name="connsiteX0" fmla="*/ 0 w 587177"/>
                <a:gd name="connsiteY0" fmla="*/ 0 h 558932"/>
                <a:gd name="connsiteX1" fmla="*/ 587178 w 587177"/>
                <a:gd name="connsiteY1" fmla="*/ 0 h 558932"/>
                <a:gd name="connsiteX2" fmla="*/ 587178 w 587177"/>
                <a:gd name="connsiteY2" fmla="*/ 377959 h 558932"/>
                <a:gd name="connsiteX3" fmla="*/ 406205 w 587177"/>
                <a:gd name="connsiteY3" fmla="*/ 558933 h 558932"/>
                <a:gd name="connsiteX4" fmla="*/ 0 w 587177"/>
                <a:gd name="connsiteY4" fmla="*/ 558933 h 558932"/>
                <a:gd name="connsiteX5" fmla="*/ 0 w 587177"/>
                <a:gd name="connsiteY5" fmla="*/ 0 h 558932"/>
                <a:gd name="connsiteX6" fmla="*/ 0 w 587177"/>
                <a:gd name="connsiteY6" fmla="*/ 0 h 5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177" h="558932">
                  <a:moveTo>
                    <a:pt x="0" y="0"/>
                  </a:moveTo>
                  <a:lnTo>
                    <a:pt x="587178" y="0"/>
                  </a:lnTo>
                  <a:lnTo>
                    <a:pt x="587178" y="377959"/>
                  </a:lnTo>
                  <a:cubicBezTo>
                    <a:pt x="587178" y="477845"/>
                    <a:pt x="506091" y="558933"/>
                    <a:pt x="406205" y="558933"/>
                  </a:cubicBezTo>
                  <a:lnTo>
                    <a:pt x="0" y="5589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85DC5A-E3AB-F6BD-425F-1E4608533E80}"/>
                </a:ext>
              </a:extLst>
            </p:cNvPr>
            <p:cNvSpPr/>
            <p:nvPr/>
          </p:nvSpPr>
          <p:spPr>
            <a:xfrm>
              <a:off x="965779" y="2953290"/>
              <a:ext cx="455651" cy="364444"/>
            </a:xfrm>
            <a:custGeom>
              <a:avLst/>
              <a:gdLst>
                <a:gd name="connsiteX0" fmla="*/ 455651 w 455651"/>
                <a:gd name="connsiteY0" fmla="*/ 72248 h 364444"/>
                <a:gd name="connsiteX1" fmla="*/ 450944 w 455651"/>
                <a:gd name="connsiteY1" fmla="*/ 82977 h 364444"/>
                <a:gd name="connsiteX2" fmla="*/ 242493 w 455651"/>
                <a:gd name="connsiteY2" fmla="*/ 291428 h 364444"/>
                <a:gd name="connsiteX3" fmla="*/ 174184 w 455651"/>
                <a:gd name="connsiteY3" fmla="*/ 359737 h 364444"/>
                <a:gd name="connsiteX4" fmla="*/ 163648 w 455651"/>
                <a:gd name="connsiteY4" fmla="*/ 364445 h 364444"/>
                <a:gd name="connsiteX5" fmla="*/ 157082 w 455651"/>
                <a:gd name="connsiteY5" fmla="*/ 362748 h 364444"/>
                <a:gd name="connsiteX6" fmla="*/ 92936 w 455651"/>
                <a:gd name="connsiteY6" fmla="*/ 298601 h 364444"/>
                <a:gd name="connsiteX7" fmla="*/ 4708 w 455651"/>
                <a:gd name="connsiteY7" fmla="*/ 210372 h 364444"/>
                <a:gd name="connsiteX8" fmla="*/ 0 w 455651"/>
                <a:gd name="connsiteY8" fmla="*/ 199644 h 364444"/>
                <a:gd name="connsiteX9" fmla="*/ 4708 w 455651"/>
                <a:gd name="connsiteY9" fmla="*/ 189108 h 364444"/>
                <a:gd name="connsiteX10" fmla="*/ 61712 w 455651"/>
                <a:gd name="connsiteY10" fmla="*/ 131911 h 364444"/>
                <a:gd name="connsiteX11" fmla="*/ 72248 w 455651"/>
                <a:gd name="connsiteY11" fmla="*/ 127203 h 364444"/>
                <a:gd name="connsiteX12" fmla="*/ 82977 w 455651"/>
                <a:gd name="connsiteY12" fmla="*/ 131911 h 364444"/>
                <a:gd name="connsiteX13" fmla="*/ 164256 w 455651"/>
                <a:gd name="connsiteY13" fmla="*/ 213191 h 364444"/>
                <a:gd name="connsiteX14" fmla="*/ 372482 w 455651"/>
                <a:gd name="connsiteY14" fmla="*/ 4708 h 364444"/>
                <a:gd name="connsiteX15" fmla="*/ 383211 w 455651"/>
                <a:gd name="connsiteY15" fmla="*/ 0 h 364444"/>
                <a:gd name="connsiteX16" fmla="*/ 393939 w 455651"/>
                <a:gd name="connsiteY16" fmla="*/ 4708 h 364444"/>
                <a:gd name="connsiteX17" fmla="*/ 450944 w 455651"/>
                <a:gd name="connsiteY17" fmla="*/ 61712 h 364444"/>
                <a:gd name="connsiteX18" fmla="*/ 455651 w 455651"/>
                <a:gd name="connsiteY18" fmla="*/ 72248 h 3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5651" h="364444">
                  <a:moveTo>
                    <a:pt x="455651" y="72248"/>
                  </a:moveTo>
                  <a:cubicBezTo>
                    <a:pt x="455651" y="76380"/>
                    <a:pt x="453954" y="79966"/>
                    <a:pt x="450944" y="82977"/>
                  </a:cubicBezTo>
                  <a:lnTo>
                    <a:pt x="242493" y="291428"/>
                  </a:lnTo>
                  <a:lnTo>
                    <a:pt x="174184" y="359737"/>
                  </a:lnTo>
                  <a:cubicBezTo>
                    <a:pt x="171173" y="362748"/>
                    <a:pt x="167587" y="364445"/>
                    <a:pt x="163648" y="364445"/>
                  </a:cubicBezTo>
                  <a:cubicBezTo>
                    <a:pt x="161214" y="364445"/>
                    <a:pt x="158940" y="363900"/>
                    <a:pt x="157082" y="362748"/>
                  </a:cubicBezTo>
                  <a:lnTo>
                    <a:pt x="92936" y="298601"/>
                  </a:lnTo>
                  <a:lnTo>
                    <a:pt x="4708" y="210372"/>
                  </a:lnTo>
                  <a:cubicBezTo>
                    <a:pt x="1505" y="207170"/>
                    <a:pt x="0" y="203615"/>
                    <a:pt x="0" y="199644"/>
                  </a:cubicBezTo>
                  <a:cubicBezTo>
                    <a:pt x="0" y="195673"/>
                    <a:pt x="1505" y="192118"/>
                    <a:pt x="4708" y="189108"/>
                  </a:cubicBezTo>
                  <a:lnTo>
                    <a:pt x="61712" y="131911"/>
                  </a:lnTo>
                  <a:cubicBezTo>
                    <a:pt x="64915" y="128901"/>
                    <a:pt x="68309" y="127396"/>
                    <a:pt x="72248" y="127203"/>
                  </a:cubicBezTo>
                  <a:cubicBezTo>
                    <a:pt x="76380" y="127203"/>
                    <a:pt x="79966" y="128901"/>
                    <a:pt x="82977" y="131911"/>
                  </a:cubicBezTo>
                  <a:lnTo>
                    <a:pt x="164256" y="213191"/>
                  </a:lnTo>
                  <a:lnTo>
                    <a:pt x="372482" y="4708"/>
                  </a:lnTo>
                  <a:cubicBezTo>
                    <a:pt x="375685" y="1505"/>
                    <a:pt x="379240" y="0"/>
                    <a:pt x="383211" y="0"/>
                  </a:cubicBezTo>
                  <a:cubicBezTo>
                    <a:pt x="387182" y="0"/>
                    <a:pt x="390737" y="1505"/>
                    <a:pt x="393939" y="4708"/>
                  </a:cubicBezTo>
                  <a:lnTo>
                    <a:pt x="450944" y="61712"/>
                  </a:lnTo>
                  <a:cubicBezTo>
                    <a:pt x="453954" y="64915"/>
                    <a:pt x="455651" y="68309"/>
                    <a:pt x="455651" y="72248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B0B620-53C7-E0FE-88FA-CCBB1024BA52}"/>
              </a:ext>
            </a:extLst>
          </p:cNvPr>
          <p:cNvGrpSpPr/>
          <p:nvPr/>
        </p:nvGrpSpPr>
        <p:grpSpPr>
          <a:xfrm>
            <a:off x="4659321" y="102032"/>
            <a:ext cx="5794518" cy="1773194"/>
            <a:chOff x="4659321" y="102032"/>
            <a:chExt cx="5794518" cy="1773194"/>
          </a:xfrm>
        </p:grpSpPr>
        <p:pic>
          <p:nvPicPr>
            <p:cNvPr id="12" name="Graphic 11" descr="Surprised face outline with solid fill">
              <a:extLst>
                <a:ext uri="{FF2B5EF4-FFF2-40B4-BE49-F238E27FC236}">
                  <a16:creationId xmlns:a16="http://schemas.microsoft.com/office/drawing/2014/main" id="{0A7BD5F1-17CE-2330-D318-091EF12E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8560" y="93707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 love face outline outline">
              <a:extLst>
                <a:ext uri="{FF2B5EF4-FFF2-40B4-BE49-F238E27FC236}">
                  <a16:creationId xmlns:a16="http://schemas.microsoft.com/office/drawing/2014/main" id="{F21F12A2-BCCA-D97D-BC67-766EA709F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7398" y="96082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Neutral face outline with solid fill">
              <a:extLst>
                <a:ext uri="{FF2B5EF4-FFF2-40B4-BE49-F238E27FC236}">
                  <a16:creationId xmlns:a16="http://schemas.microsoft.com/office/drawing/2014/main" id="{5229B81E-1BD0-7C3C-E8B7-5AB17E70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4304" y="96082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Worried face outline with solid fill">
              <a:extLst>
                <a:ext uri="{FF2B5EF4-FFF2-40B4-BE49-F238E27FC236}">
                  <a16:creationId xmlns:a16="http://schemas.microsoft.com/office/drawing/2014/main" id="{7CB9BB82-BA2E-C0C8-178C-49583F03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3417" y="935381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Neutral face with solid fill with solid fill">
              <a:extLst>
                <a:ext uri="{FF2B5EF4-FFF2-40B4-BE49-F238E27FC236}">
                  <a16:creationId xmlns:a16="http://schemas.microsoft.com/office/drawing/2014/main" id="{7D73F78C-C827-EF7E-C389-A9B50BE9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07840" y="928480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Smiling face with solid fill with solid fill">
              <a:extLst>
                <a:ext uri="{FF2B5EF4-FFF2-40B4-BE49-F238E27FC236}">
                  <a16:creationId xmlns:a16="http://schemas.microsoft.com/office/drawing/2014/main" id="{1B78075E-E3D8-1D1E-C11B-34E464405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39439" y="112044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Tired face with solid fill with solid fill">
              <a:extLst>
                <a:ext uri="{FF2B5EF4-FFF2-40B4-BE49-F238E27FC236}">
                  <a16:creationId xmlns:a16="http://schemas.microsoft.com/office/drawing/2014/main" id="{A47007D6-AEAB-293A-4198-F4AF1BE3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09230" y="120634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Angry face outline outline">
              <a:extLst>
                <a:ext uri="{FF2B5EF4-FFF2-40B4-BE49-F238E27FC236}">
                  <a16:creationId xmlns:a16="http://schemas.microsoft.com/office/drawing/2014/main" id="{772D404D-880D-E5AB-2C28-83CA0927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46136" y="102032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Sunglasses face outline with solid fill">
              <a:extLst>
                <a:ext uri="{FF2B5EF4-FFF2-40B4-BE49-F238E27FC236}">
                  <a16:creationId xmlns:a16="http://schemas.microsoft.com/office/drawing/2014/main" id="{3D9E572A-C225-199C-241C-C048B16E4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40498" y="102654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Loudly crying face outline with solid fill">
              <a:extLst>
                <a:ext uri="{FF2B5EF4-FFF2-40B4-BE49-F238E27FC236}">
                  <a16:creationId xmlns:a16="http://schemas.microsoft.com/office/drawing/2014/main" id="{5F569FFD-8CFB-A536-FEE2-B6051AA6D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257671" y="105964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Confused face outline with solid fill">
              <a:extLst>
                <a:ext uri="{FF2B5EF4-FFF2-40B4-BE49-F238E27FC236}">
                  <a16:creationId xmlns:a16="http://schemas.microsoft.com/office/drawing/2014/main" id="{80E3D8E9-001E-C1BF-3F08-B90EFE39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47454" y="120634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Star-struck face outline outline">
              <a:extLst>
                <a:ext uri="{FF2B5EF4-FFF2-40B4-BE49-F238E27FC236}">
                  <a16:creationId xmlns:a16="http://schemas.microsoft.com/office/drawing/2014/main" id="{E1A9749E-D27B-82D7-2E95-AED20EAA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59321" y="120634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33CDADD2-83C9-59EC-BDC9-2428670929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9" y="1945298"/>
            <a:ext cx="9091521" cy="476480"/>
          </a:xfrm>
        </p:spPr>
        <p:txBody>
          <a:bodyPr/>
          <a:lstStyle/>
          <a:p>
            <a:r>
              <a:rPr lang="en-US" dirty="0"/>
              <a:t>I can point out the blinking cursor.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F8A0796E-815D-6F60-447C-6CD43AA6BC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99998" y="2898009"/>
            <a:ext cx="9091521" cy="476480"/>
          </a:xfrm>
        </p:spPr>
        <p:txBody>
          <a:bodyPr/>
          <a:lstStyle/>
          <a:p>
            <a:r>
              <a:rPr lang="en-US" dirty="0"/>
              <a:t>I can move the blinking cursor with the mouse and/or the arrow keys.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FF14A73-4235-F836-3A65-9425CB32D4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9997" y="3850720"/>
            <a:ext cx="9091521" cy="476480"/>
          </a:xfrm>
        </p:spPr>
        <p:txBody>
          <a:bodyPr/>
          <a:lstStyle/>
          <a:p>
            <a:r>
              <a:rPr lang="en-US" dirty="0"/>
              <a:t>I can use delete to fix a misspelled word.</a:t>
            </a:r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BB626078-1D56-4F3F-A205-500766ED3B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38720" y="6125556"/>
            <a:ext cx="310388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03 – Fixing Mistakes</a:t>
            </a:r>
          </a:p>
        </p:txBody>
      </p:sp>
    </p:spTree>
    <p:extLst>
      <p:ext uri="{BB962C8B-B14F-4D97-AF65-F5344CB8AC3E}">
        <p14:creationId xmlns:p14="http://schemas.microsoft.com/office/powerpoint/2010/main" val="36864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84C62-88A0-7C33-BFCE-A1C779512D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9" y="1945298"/>
            <a:ext cx="9091521" cy="476480"/>
          </a:xfrm>
        </p:spPr>
        <p:txBody>
          <a:bodyPr/>
          <a:lstStyle/>
          <a:p>
            <a:r>
              <a:rPr lang="en-US" dirty="0"/>
              <a:t>I can verbally identify the keyboard and its function.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F767D-AE98-D87E-8261-F5D301ED895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AA38F-0E92-E427-9ADA-58A30D97501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A664-08AA-2CFB-F3C6-33D10F9B57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Student</a:t>
            </a:r>
            <a:r>
              <a:rPr lang="fr-FR" dirty="0"/>
              <a:t> Goals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9A433D-1EE3-E572-3BBF-2E81E816C9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99998" y="2898009"/>
            <a:ext cx="9091521" cy="476480"/>
          </a:xfrm>
        </p:spPr>
        <p:txBody>
          <a:bodyPr/>
          <a:lstStyle/>
          <a:p>
            <a:r>
              <a:rPr lang="en-US" dirty="0"/>
              <a:t>I can label the different rows of the keyboard: Function, Number, Top, Home, Bottom, and Command.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9D55AC-0C91-370B-9741-9BD42B8EFA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I can place my fingers correctly on the home row for typing.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339F149-CAE8-9C9F-4742-5FEB9E5D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520" y="3808741"/>
            <a:ext cx="586057" cy="5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6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CB6CB-C045-F9C7-78AA-AADF8FC1401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C1ED2-7B74-8CBB-8235-52D9ED1AA5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18DB-14BD-7AAF-26FD-4E91686BB3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SPECIAL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D4857-9C08-1365-C7B2-22198F2ED2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834557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3085-5A9E-A36E-C925-9A70E372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34C192-BC51-F9B9-7D1B-96AC815523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7" y="1596110"/>
            <a:ext cx="9091521" cy="476480"/>
          </a:xfrm>
        </p:spPr>
        <p:txBody>
          <a:bodyPr/>
          <a:lstStyle/>
          <a:p>
            <a:r>
              <a:rPr lang="en-US" dirty="0"/>
              <a:t>I can name the last three groups of keys, their purpose, and location on the keyboard (Modifier, Navigation, and System Command).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15D0-14F3-F84E-24F9-0538F96C38E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CAA21-BE0E-666E-97B5-EF57A2CE67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Student</a:t>
            </a:r>
            <a:r>
              <a:rPr lang="fr-FR" dirty="0"/>
              <a:t> Goals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D5BC20-547E-DAF6-F880-75D7ED39E3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9996" y="3010458"/>
            <a:ext cx="9091521" cy="476480"/>
          </a:xfrm>
        </p:spPr>
        <p:txBody>
          <a:bodyPr/>
          <a:lstStyle/>
          <a:p>
            <a:r>
              <a:rPr lang="en-US" dirty="0"/>
              <a:t>I can name and use keys appropriately for their intended purpose.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637475-1172-C40A-0A26-F832E02518F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</p:spTree>
    <p:extLst>
      <p:ext uri="{BB962C8B-B14F-4D97-AF65-F5344CB8AC3E}">
        <p14:creationId xmlns:p14="http://schemas.microsoft.com/office/powerpoint/2010/main" val="4192255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5DB81B-49E5-7EB3-23F6-E572E7C4D1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5BABE1D-907F-50F4-D225-55650E27BA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Lesson Outline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C0F692-68E4-7342-3E83-91FF750E799F}"/>
              </a:ext>
            </a:extLst>
          </p:cNvPr>
          <p:cNvSpPr txBox="1"/>
          <p:nvPr/>
        </p:nvSpPr>
        <p:spPr>
          <a:xfrm>
            <a:off x="1879600" y="1960879"/>
            <a:ext cx="7741920" cy="354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dirty="0"/>
              <a:t>Review &amp; Warm-up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Modifier Keys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Navigation Keys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System Command Keys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Evaluation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2FCAC42-A1DE-7C11-E935-0C3CF7ADFFD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</p:spTree>
    <p:extLst>
      <p:ext uri="{BB962C8B-B14F-4D97-AF65-F5344CB8AC3E}">
        <p14:creationId xmlns:p14="http://schemas.microsoft.com/office/powerpoint/2010/main" val="4224872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2F8E2-CA77-E40F-0E0A-94B332CAE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System (n):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4363-7961-687D-CE58-A4E13C097D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AD35-E456-6FB9-BB5D-66D28457C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Vocabulary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38CCD-DE23-A15C-B8DC-0C8B1068D2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 group of related parts that move or work together.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37536-958E-020D-C930-4E54FDB63C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Command (n):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4F446-E55F-2B5A-55A5-21CAAAE7E9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 an order given to a person or thing to do something.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443F9-B92C-508F-F3D4-4C201D4BA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B98C3D-EAD7-A5C8-1B85-38A42F9BDA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ACFB89-96DE-DDCF-DA9E-C71B9E34B0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0C2D6D-C73A-E5FB-F8E1-4EDD290560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10A9B7-F30B-F4D5-7533-FDFFBF5320A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050CBD-731A-2293-A7BF-C962A5AA10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AACA78A-5CC2-A485-80DA-6E93958801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17C639-89C0-0280-C104-2FC42AB025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BB36B1F-59D5-3F83-F8FB-E1EDF6D664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</p:spTree>
    <p:extLst>
      <p:ext uri="{BB962C8B-B14F-4D97-AF65-F5344CB8AC3E}">
        <p14:creationId xmlns:p14="http://schemas.microsoft.com/office/powerpoint/2010/main" val="1698441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1FADD-848D-5433-7D86-3425F19D4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96389-B031-3C53-6ABE-318299C1E44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831E-0323-CDE9-72B6-3D9A8DD1DD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53234-7E3B-22E4-4B0B-0B4C723965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2000" dirty="0"/>
              <a:t>Finish the sentences and copy the sentences in notebooks. (Challenge: Type up after written)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8F425C-644D-3169-F8BF-738935BF19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Review &amp; Warm-Up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5EE0E8-B3C0-908D-36B4-821DA3F33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5F999E-8E3E-2342-6279-FC06258268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5EA856-45B1-4A8D-0B42-7C525FE7B2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30127" y="3792071"/>
            <a:ext cx="400051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0DD5DD-0C3F-00B6-EFBA-083A645C1B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 is _____.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E0B166-AC72-C93C-C8E1-2482A3F4A5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59113" y="3054417"/>
            <a:ext cx="8742362" cy="458410"/>
          </a:xfrm>
        </p:spPr>
        <p:txBody>
          <a:bodyPr/>
          <a:lstStyle/>
          <a:p>
            <a:r>
              <a:rPr lang="en-US" dirty="0"/>
              <a:t>Spatial keys are ____.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574854-E668-996E-175C-25240A1094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59113" y="3792071"/>
            <a:ext cx="8742362" cy="721300"/>
          </a:xfrm>
        </p:spPr>
        <p:txBody>
          <a:bodyPr>
            <a:noAutofit/>
          </a:bodyPr>
          <a:lstStyle/>
          <a:p>
            <a:r>
              <a:rPr lang="en-US" dirty="0"/>
              <a:t>Backspace  ____.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8DD506-E9CB-1F97-C7CD-650ED52D4A22}"/>
              </a:ext>
            </a:extLst>
          </p:cNvPr>
          <p:cNvSpPr txBox="1">
            <a:spLocks/>
          </p:cNvSpPr>
          <p:nvPr/>
        </p:nvSpPr>
        <p:spPr>
          <a:xfrm>
            <a:off x="2430127" y="4529725"/>
            <a:ext cx="400051" cy="365125"/>
          </a:xfrm>
          <a:prstGeom prst="roundRect">
            <a:avLst>
              <a:gd name="adj" fmla="val 27328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0E9602D-B7C5-A31E-3A6C-D3A90B876B54}"/>
              </a:ext>
            </a:extLst>
          </p:cNvPr>
          <p:cNvSpPr txBox="1">
            <a:spLocks/>
          </p:cNvSpPr>
          <p:nvPr/>
        </p:nvSpPr>
        <p:spPr>
          <a:xfrm>
            <a:off x="3059113" y="4513371"/>
            <a:ext cx="8742362" cy="72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can move the blinking cursor in two ways:</a:t>
            </a:r>
          </a:p>
          <a:p>
            <a:r>
              <a:rPr lang="en-US" dirty="0"/>
              <a:t> 1. _____________ and 2. _____________ .</a:t>
            </a:r>
          </a:p>
        </p:txBody>
      </p:sp>
    </p:spTree>
    <p:extLst>
      <p:ext uri="{BB962C8B-B14F-4D97-AF65-F5344CB8AC3E}">
        <p14:creationId xmlns:p14="http://schemas.microsoft.com/office/powerpoint/2010/main" val="1513321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9A1F9-2D0D-B2F4-85B5-43F4CC0089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721600" y="6125556"/>
            <a:ext cx="29210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ABF0F-328D-CFA9-BC4E-D02260D9B1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D44C5-093C-4987-3CE7-9A5E77A7A4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Modifier Keys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7E4468-554D-B5AE-F670-E8AE356B3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8923" y="-220492"/>
            <a:ext cx="6022518" cy="419305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929FB9F-DEDD-DF5A-A4BE-CA13B32D90C5}"/>
              </a:ext>
            </a:extLst>
          </p:cNvPr>
          <p:cNvGrpSpPr/>
          <p:nvPr/>
        </p:nvGrpSpPr>
        <p:grpSpPr>
          <a:xfrm>
            <a:off x="2184400" y="3027039"/>
            <a:ext cx="4064000" cy="2783298"/>
            <a:chOff x="1869440" y="3071038"/>
            <a:chExt cx="4064000" cy="2783298"/>
          </a:xfrm>
        </p:grpSpPr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21AA55E0-C8EF-FDA8-5293-1923D0BC7B1B}"/>
                </a:ext>
              </a:extLst>
            </p:cNvPr>
            <p:cNvSpPr txBox="1">
              <a:spLocks/>
            </p:cNvSpPr>
            <p:nvPr/>
          </p:nvSpPr>
          <p:spPr>
            <a:xfrm>
              <a:off x="2447147" y="3071038"/>
              <a:ext cx="2772727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Shift Key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Placeholder 9">
              <a:extLst>
                <a:ext uri="{FF2B5EF4-FFF2-40B4-BE49-F238E27FC236}">
                  <a16:creationId xmlns:a16="http://schemas.microsoft.com/office/drawing/2014/main" id="{C80D4453-4052-35E0-B8A4-89F3ECF0F725}"/>
                </a:ext>
              </a:extLst>
            </p:cNvPr>
            <p:cNvSpPr txBox="1">
              <a:spLocks/>
            </p:cNvSpPr>
            <p:nvPr/>
          </p:nvSpPr>
          <p:spPr>
            <a:xfrm>
              <a:off x="2447146" y="3641847"/>
              <a:ext cx="2772727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Caps Lock Key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Placeholder 9">
              <a:extLst>
                <a:ext uri="{FF2B5EF4-FFF2-40B4-BE49-F238E27FC236}">
                  <a16:creationId xmlns:a16="http://schemas.microsoft.com/office/drawing/2014/main" id="{056781F2-0695-0416-030F-BC710DA9A82F}"/>
                </a:ext>
              </a:extLst>
            </p:cNvPr>
            <p:cNvSpPr txBox="1">
              <a:spLocks/>
            </p:cNvSpPr>
            <p:nvPr/>
          </p:nvSpPr>
          <p:spPr>
            <a:xfrm>
              <a:off x="2447145" y="4212656"/>
              <a:ext cx="2772727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Control Key (Ctrl)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Placeholder 9">
              <a:extLst>
                <a:ext uri="{FF2B5EF4-FFF2-40B4-BE49-F238E27FC236}">
                  <a16:creationId xmlns:a16="http://schemas.microsoft.com/office/drawing/2014/main" id="{1BBB3A83-307F-DF84-7BC3-6498B9498244}"/>
                </a:ext>
              </a:extLst>
            </p:cNvPr>
            <p:cNvSpPr txBox="1">
              <a:spLocks/>
            </p:cNvSpPr>
            <p:nvPr/>
          </p:nvSpPr>
          <p:spPr>
            <a:xfrm>
              <a:off x="2447145" y="4783465"/>
              <a:ext cx="3486295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LID4096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Function Key (</a:t>
              </a:r>
              <a:r>
                <a:rPr lang="en-US" dirty="0" err="1"/>
                <a:t>Fn</a:t>
              </a:r>
              <a:r>
                <a:rPr lang="en-US" dirty="0"/>
                <a:t>)</a:t>
              </a:r>
            </a:p>
          </p:txBody>
        </p:sp>
        <p:sp>
          <p:nvSpPr>
            <p:cNvPr id="25" name="Text Placeholder 9">
              <a:extLst>
                <a:ext uri="{FF2B5EF4-FFF2-40B4-BE49-F238E27FC236}">
                  <a16:creationId xmlns:a16="http://schemas.microsoft.com/office/drawing/2014/main" id="{544366D7-2DE7-6E30-AC17-E93B7F892B09}"/>
                </a:ext>
              </a:extLst>
            </p:cNvPr>
            <p:cNvSpPr txBox="1">
              <a:spLocks/>
            </p:cNvSpPr>
            <p:nvPr/>
          </p:nvSpPr>
          <p:spPr>
            <a:xfrm>
              <a:off x="2447144" y="5354274"/>
              <a:ext cx="3486295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LID4096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Alternate Key (Alt)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AA3B48-08FC-6000-7931-5681DFD0C55A}"/>
                </a:ext>
              </a:extLst>
            </p:cNvPr>
            <p:cNvSpPr/>
            <p:nvPr/>
          </p:nvSpPr>
          <p:spPr>
            <a:xfrm>
              <a:off x="1869440" y="3090460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DF728A-B2AD-8851-A73B-5C5C589CEBAD}"/>
                </a:ext>
              </a:extLst>
            </p:cNvPr>
            <p:cNvSpPr/>
            <p:nvPr/>
          </p:nvSpPr>
          <p:spPr>
            <a:xfrm>
              <a:off x="1869440" y="3612564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38AA15-3DF4-1E7C-A265-D57584D18867}"/>
                </a:ext>
              </a:extLst>
            </p:cNvPr>
            <p:cNvSpPr/>
            <p:nvPr/>
          </p:nvSpPr>
          <p:spPr>
            <a:xfrm>
              <a:off x="1869440" y="4141909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5F4FC0-EACB-B323-06D7-D419F2120849}"/>
                </a:ext>
              </a:extLst>
            </p:cNvPr>
            <p:cNvSpPr/>
            <p:nvPr/>
          </p:nvSpPr>
          <p:spPr>
            <a:xfrm>
              <a:off x="1869440" y="4671254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C9DF12-8D17-D15D-90AB-39EFCB03CA99}"/>
                </a:ext>
              </a:extLst>
            </p:cNvPr>
            <p:cNvSpPr/>
            <p:nvPr/>
          </p:nvSpPr>
          <p:spPr>
            <a:xfrm>
              <a:off x="1869440" y="5200599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2F3E26C-E311-24EF-0DD4-CF897925DC6B}"/>
              </a:ext>
            </a:extLst>
          </p:cNvPr>
          <p:cNvSpPr txBox="1">
            <a:spLocks/>
          </p:cNvSpPr>
          <p:nvPr/>
        </p:nvSpPr>
        <p:spPr>
          <a:xfrm>
            <a:off x="1547702" y="1392030"/>
            <a:ext cx="4182457" cy="476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Modify (v)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D3D290E-E38F-630E-D00B-A55BE3DBE423}"/>
              </a:ext>
            </a:extLst>
          </p:cNvPr>
          <p:cNvSpPr txBox="1">
            <a:spLocks/>
          </p:cNvSpPr>
          <p:nvPr/>
        </p:nvSpPr>
        <p:spPr>
          <a:xfrm>
            <a:off x="1547702" y="1974459"/>
            <a:ext cx="4182457" cy="710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to change something.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2"/>
                </a:solidFill>
              </a:rPr>
              <a:t>    </a:t>
            </a:r>
            <a:r>
              <a:rPr lang="en-US" sz="1200" u="sng" dirty="0">
                <a:solidFill>
                  <a:schemeClr val="tx2"/>
                </a:solidFill>
              </a:rPr>
              <a:t>Sentence</a:t>
            </a:r>
            <a:r>
              <a:rPr lang="en-US" sz="1200" dirty="0">
                <a:solidFill>
                  <a:schemeClr val="tx2"/>
                </a:solidFill>
              </a:rPr>
              <a:t>: The SHIFT key modifies any letter key. </a:t>
            </a:r>
          </a:p>
        </p:txBody>
      </p:sp>
    </p:spTree>
    <p:extLst>
      <p:ext uri="{BB962C8B-B14F-4D97-AF65-F5344CB8AC3E}">
        <p14:creationId xmlns:p14="http://schemas.microsoft.com/office/powerpoint/2010/main" val="2440198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8FA5-542D-8A3E-F16A-AFB6AC1F2D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54B73-0C67-5BF9-A676-8F694E5BF2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9A2-E956-23BF-5433-930506285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Shift Key (</a:t>
            </a:r>
            <a:r>
              <a:rPr lang="en-US" dirty="0">
                <a:latin typeface="+mj-lt"/>
              </a:rPr>
              <a:t>⇧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40F-803D-F01D-C335-D0C39A9F7E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7022278-F164-AC55-62B7-B167E8D41FDD}"/>
              </a:ext>
            </a:extLst>
          </p:cNvPr>
          <p:cNvSpPr txBox="1">
            <a:spLocks/>
          </p:cNvSpPr>
          <p:nvPr/>
        </p:nvSpPr>
        <p:spPr>
          <a:xfrm>
            <a:off x="1620994" y="1814671"/>
            <a:ext cx="4182457" cy="476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Shift (v)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788EC3C-9404-3C39-7FA2-65027996B5B2}"/>
              </a:ext>
            </a:extLst>
          </p:cNvPr>
          <p:cNvSpPr txBox="1">
            <a:spLocks/>
          </p:cNvSpPr>
          <p:nvPr/>
        </p:nvSpPr>
        <p:spPr>
          <a:xfrm>
            <a:off x="1620994" y="2515189"/>
            <a:ext cx="4182457" cy="710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Means to move or to cause something to move or change.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56491-ABDB-1AF3-2EA7-BA740EECB0E8}"/>
              </a:ext>
            </a:extLst>
          </p:cNvPr>
          <p:cNvSpPr txBox="1"/>
          <p:nvPr/>
        </p:nvSpPr>
        <p:spPr>
          <a:xfrm>
            <a:off x="1620994" y="3632359"/>
            <a:ext cx="4027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Shift key </a:t>
            </a:r>
            <a:r>
              <a:rPr lang="en-US" dirty="0"/>
              <a:t>helps us make big letters and special symbols. </a:t>
            </a:r>
          </a:p>
          <a:p>
            <a:r>
              <a:rPr lang="en-US" dirty="0"/>
              <a:t>Press it with a letter for big letters or to get the top symbol on a key.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18B324-EB7D-596B-2500-76BEF2D3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2870415"/>
            <a:ext cx="2913856" cy="10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81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3C899-6A48-0839-D72E-102CA8DCC0F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7212" y="6125556"/>
            <a:ext cx="3095388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2D365-6D7D-B644-2095-404E215E2B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03382-D9A4-E49C-2643-32723858A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Type the following sentence on your computer in a new Word/</a:t>
            </a:r>
            <a:r>
              <a:rPr lang="en-US" dirty="0" err="1"/>
              <a:t>Wordpad</a:t>
            </a:r>
            <a:r>
              <a:rPr lang="en-US" dirty="0"/>
              <a:t> document.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83BCD-74FF-4F77-11C8-F7E2EF512917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Using the Shift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67BD2-3838-E624-C5AB-ADE980900C30}"/>
              </a:ext>
            </a:extLst>
          </p:cNvPr>
          <p:cNvSpPr txBox="1"/>
          <p:nvPr/>
        </p:nvSpPr>
        <p:spPr>
          <a:xfrm>
            <a:off x="4931012" y="3340906"/>
            <a:ext cx="500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Computers are very expensive. They usually cost more than $800!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C4FF9A-5846-2670-47CE-797F2FC0BCF5}"/>
              </a:ext>
            </a:extLst>
          </p:cNvPr>
          <p:cNvGrpSpPr/>
          <p:nvPr/>
        </p:nvGrpSpPr>
        <p:grpSpPr>
          <a:xfrm>
            <a:off x="3393765" y="3116022"/>
            <a:ext cx="1289994" cy="1289994"/>
            <a:chOff x="421473" y="3557800"/>
            <a:chExt cx="1682115" cy="168211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89BE63C-C040-D13A-5848-AA380E7B4E7D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 descr="Microsoft Word | Microsoft 365">
              <a:extLst>
                <a:ext uri="{FF2B5EF4-FFF2-40B4-BE49-F238E27FC236}">
                  <a16:creationId xmlns:a16="http://schemas.microsoft.com/office/drawing/2014/main" id="{0F2E0B33-F20B-CAD0-9FA0-543E255D7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370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8FA5-542D-8A3E-F16A-AFB6AC1F2D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54B73-0C67-5BF9-A676-8F694E5BF2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9A2-E956-23BF-5433-930506285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Caps Lock Key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40F-803D-F01D-C335-D0C39A9F7E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56491-ABDB-1AF3-2EA7-BA740EECB0E8}"/>
              </a:ext>
            </a:extLst>
          </p:cNvPr>
          <p:cNvSpPr txBox="1"/>
          <p:nvPr/>
        </p:nvSpPr>
        <p:spPr>
          <a:xfrm>
            <a:off x="1881664" y="2775622"/>
            <a:ext cx="4027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Caps Lock key </a:t>
            </a:r>
            <a:r>
              <a:rPr lang="en-US" dirty="0"/>
              <a:t>makes all letters capital without holding down a key (unlike shift). Press it once to turn it on, press it again to turn it off.</a:t>
            </a:r>
          </a:p>
        </p:txBody>
      </p:sp>
      <p:pic>
        <p:nvPicPr>
          <p:cNvPr id="11" name="Picture 10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AAA10C55-0F15-EB5A-2AF8-FBCDBC853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0" y="2916648"/>
            <a:ext cx="2913856" cy="10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5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8FA5-542D-8A3E-F16A-AFB6AC1F2D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54B73-0C67-5BF9-A676-8F694E5BF2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9A2-E956-23BF-5433-930506285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Control Key (Ctrl)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40F-803D-F01D-C335-D0C39A9F7E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56491-ABDB-1AF3-2EA7-BA740EECB0E8}"/>
              </a:ext>
            </a:extLst>
          </p:cNvPr>
          <p:cNvSpPr txBox="1"/>
          <p:nvPr/>
        </p:nvSpPr>
        <p:spPr>
          <a:xfrm>
            <a:off x="1881664" y="2775622"/>
            <a:ext cx="4027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Control key</a:t>
            </a:r>
            <a:r>
              <a:rPr lang="en-US" dirty="0"/>
              <a:t>, or </a:t>
            </a:r>
            <a:r>
              <a:rPr lang="en-US" dirty="0">
                <a:latin typeface="+mj-lt"/>
              </a:rPr>
              <a:t>Ctrl</a:t>
            </a:r>
            <a:r>
              <a:rPr lang="en-US" dirty="0"/>
              <a:t>, helps make shortcuts with other keys. It helps do things faster in programs.</a:t>
            </a:r>
          </a:p>
        </p:txBody>
      </p:sp>
      <p:pic>
        <p:nvPicPr>
          <p:cNvPr id="2050" name="Picture 2" descr="ctrl key png png images - Png Hit">
            <a:extLst>
              <a:ext uri="{FF2B5EF4-FFF2-40B4-BE49-F238E27FC236}">
                <a16:creationId xmlns:a16="http://schemas.microsoft.com/office/drawing/2014/main" id="{0499F746-C491-986E-AF5C-F48523E9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79" y="2458720"/>
            <a:ext cx="1734059" cy="16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3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5DB81B-49E5-7EB3-23F6-E572E7C4D1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5BABE1D-907F-50F4-D225-55650E27BA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Lesson Outline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C0F692-68E4-7342-3E83-91FF750E799F}"/>
              </a:ext>
            </a:extLst>
          </p:cNvPr>
          <p:cNvSpPr txBox="1"/>
          <p:nvPr/>
        </p:nvSpPr>
        <p:spPr>
          <a:xfrm>
            <a:off x="1879600" y="1960879"/>
            <a:ext cx="7741920" cy="354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dirty="0"/>
              <a:t>Warm-up &amp;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Keyboard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Keyboard rows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Finger 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Evaluation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99FCF56-07C1-E7A6-6E36-9860B2D091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1448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8FA5-542D-8A3E-F16A-AFB6AC1F2D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54B73-0C67-5BF9-A676-8F694E5BF2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9A2-E956-23BF-5433-930506285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2"/>
            <a:ext cx="3583098" cy="343446"/>
          </a:xfrm>
        </p:spPr>
        <p:txBody>
          <a:bodyPr/>
          <a:lstStyle/>
          <a:p>
            <a:r>
              <a:rPr lang="en-US" dirty="0"/>
              <a:t>Function Key (</a:t>
            </a:r>
            <a:r>
              <a:rPr lang="en-US" dirty="0" err="1"/>
              <a:t>Fn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40F-803D-F01D-C335-D0C39A9F7E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56491-ABDB-1AF3-2EA7-BA740EECB0E8}"/>
              </a:ext>
            </a:extLst>
          </p:cNvPr>
          <p:cNvSpPr txBox="1"/>
          <p:nvPr/>
        </p:nvSpPr>
        <p:spPr>
          <a:xfrm>
            <a:off x="1962944" y="1582340"/>
            <a:ext cx="40279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Function key</a:t>
            </a:r>
            <a:r>
              <a:rPr lang="en-US" dirty="0"/>
              <a:t>, or </a:t>
            </a:r>
            <a:r>
              <a:rPr lang="en-US" dirty="0" err="1">
                <a:latin typeface="+mj-lt"/>
              </a:rPr>
              <a:t>Fn</a:t>
            </a:r>
            <a:r>
              <a:rPr lang="en-US" dirty="0"/>
              <a:t>, changes the first row (the function row) of keys on some laptops. The Function row keys all have an “F” and a number. These can be customized to do a special action.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>
                <a:latin typeface="+mj-lt"/>
              </a:rPr>
              <a:t>Fn</a:t>
            </a:r>
            <a:r>
              <a:rPr lang="en-US" dirty="0"/>
              <a:t> key allows you to switch between a customized action and the action related to the big icon on the key like volume and brightness of the screen.</a:t>
            </a:r>
          </a:p>
          <a:p>
            <a:endParaRPr lang="en-US" dirty="0"/>
          </a:p>
        </p:txBody>
      </p:sp>
      <p:pic>
        <p:nvPicPr>
          <p:cNvPr id="7" name="Picture 6" descr="A white square with black letters&#10;&#10;Description automatically generated">
            <a:extLst>
              <a:ext uri="{FF2B5EF4-FFF2-40B4-BE49-F238E27FC236}">
                <a16:creationId xmlns:a16="http://schemas.microsoft.com/office/drawing/2014/main" id="{79167337-9FBB-E635-95AE-C57456EA6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52" y="2603311"/>
            <a:ext cx="1740296" cy="16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85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8FA5-542D-8A3E-F16A-AFB6AC1F2D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54B73-0C67-5BF9-A676-8F694E5BF2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9A2-E956-23BF-5433-930506285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2"/>
            <a:ext cx="3583098" cy="343446"/>
          </a:xfrm>
        </p:spPr>
        <p:txBody>
          <a:bodyPr/>
          <a:lstStyle/>
          <a:p>
            <a:r>
              <a:rPr lang="en-US" dirty="0"/>
              <a:t>Alternate Key (Alt)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40F-803D-F01D-C335-D0C39A9F7E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56491-ABDB-1AF3-2EA7-BA740EECB0E8}"/>
              </a:ext>
            </a:extLst>
          </p:cNvPr>
          <p:cNvSpPr txBox="1"/>
          <p:nvPr/>
        </p:nvSpPr>
        <p:spPr>
          <a:xfrm>
            <a:off x="2023904" y="1997839"/>
            <a:ext cx="42956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Alt key, </a:t>
            </a:r>
            <a:r>
              <a:rPr lang="en-US" dirty="0"/>
              <a:t>or </a:t>
            </a:r>
            <a:r>
              <a:rPr lang="en-US" dirty="0">
                <a:latin typeface="+mj-lt"/>
              </a:rPr>
              <a:t>alternate key, </a:t>
            </a:r>
            <a:r>
              <a:rPr lang="en-US" dirty="0"/>
              <a:t>makes special shortcuts when we press more than one key together. </a:t>
            </a:r>
          </a:p>
          <a:p>
            <a:r>
              <a:rPr lang="en-US" dirty="0"/>
              <a:t>It helps do different things in programs. </a:t>
            </a:r>
          </a:p>
          <a:p>
            <a:endParaRPr lang="en-US" dirty="0"/>
          </a:p>
          <a:p>
            <a:r>
              <a:rPr lang="en-US" dirty="0">
                <a:latin typeface="+mj-lt"/>
              </a:rPr>
              <a:t>Alt key shortcuts </a:t>
            </a:r>
            <a:r>
              <a:rPr lang="en-US" dirty="0"/>
              <a:t>are similar to Control shortcuts but more advanced. </a:t>
            </a:r>
          </a:p>
          <a:p>
            <a:endParaRPr lang="en-US" dirty="0"/>
          </a:p>
          <a:p>
            <a:r>
              <a:rPr lang="en-US" dirty="0">
                <a:latin typeface="+mj-lt"/>
              </a:rPr>
              <a:t>Alt shortcuts</a:t>
            </a:r>
            <a:r>
              <a:rPr lang="en-US" dirty="0"/>
              <a:t> usually need more than 1 letter key to make a shortcut work.</a:t>
            </a:r>
          </a:p>
        </p:txBody>
      </p:sp>
      <p:pic>
        <p:nvPicPr>
          <p:cNvPr id="8" name="Picture 7" descr="A close up of a keyboard button&#10;&#10;Description automatically generated">
            <a:extLst>
              <a:ext uri="{FF2B5EF4-FFF2-40B4-BE49-F238E27FC236}">
                <a16:creationId xmlns:a16="http://schemas.microsoft.com/office/drawing/2014/main" id="{3F470721-A90D-0CCD-8BC5-CE5FC001A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52" y="2603312"/>
            <a:ext cx="1740296" cy="16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2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9A1F9-2D0D-B2F4-85B5-43F4CC0089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721600" y="6125556"/>
            <a:ext cx="29210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ABF0F-328D-CFA9-BC4E-D02260D9B1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D44C5-093C-4987-3CE7-9A5E77A7A4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2"/>
            <a:ext cx="3765978" cy="343446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Navigation Keys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7E4468-554D-B5AE-F670-E8AE356B3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7723" y="-459513"/>
            <a:ext cx="6022518" cy="419305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929FB9F-DEDD-DF5A-A4BE-CA13B32D90C5}"/>
              </a:ext>
            </a:extLst>
          </p:cNvPr>
          <p:cNvGrpSpPr/>
          <p:nvPr/>
        </p:nvGrpSpPr>
        <p:grpSpPr>
          <a:xfrm>
            <a:off x="2184400" y="3027039"/>
            <a:ext cx="5807456" cy="1002744"/>
            <a:chOff x="1869440" y="3071038"/>
            <a:chExt cx="5807456" cy="1002744"/>
          </a:xfrm>
        </p:grpSpPr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21AA55E0-C8EF-FDA8-5293-1923D0BC7B1B}"/>
                </a:ext>
              </a:extLst>
            </p:cNvPr>
            <p:cNvSpPr txBox="1">
              <a:spLocks/>
            </p:cNvSpPr>
            <p:nvPr/>
          </p:nvSpPr>
          <p:spPr>
            <a:xfrm>
              <a:off x="2447147" y="3071038"/>
              <a:ext cx="2772727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Arrow Keys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Placeholder 9">
              <a:extLst>
                <a:ext uri="{FF2B5EF4-FFF2-40B4-BE49-F238E27FC236}">
                  <a16:creationId xmlns:a16="http://schemas.microsoft.com/office/drawing/2014/main" id="{C80D4453-4052-35E0-B8A4-89F3ECF0F725}"/>
                </a:ext>
              </a:extLst>
            </p:cNvPr>
            <p:cNvSpPr txBox="1">
              <a:spLocks/>
            </p:cNvSpPr>
            <p:nvPr/>
          </p:nvSpPr>
          <p:spPr>
            <a:xfrm>
              <a:off x="2447145" y="3641848"/>
              <a:ext cx="5229751" cy="4319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/>
                <a:t>Page Up &amp; Page Down Keys (Pg Up – Pg </a:t>
              </a:r>
              <a:r>
                <a:rPr lang="en-US" sz="1900" dirty="0" err="1"/>
                <a:t>Dn</a:t>
              </a:r>
              <a:r>
                <a:rPr lang="en-US" sz="1900" dirty="0"/>
                <a:t>)</a:t>
              </a:r>
              <a:endParaRPr lang="en-US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AA3B48-08FC-6000-7931-5681DFD0C55A}"/>
                </a:ext>
              </a:extLst>
            </p:cNvPr>
            <p:cNvSpPr/>
            <p:nvPr/>
          </p:nvSpPr>
          <p:spPr>
            <a:xfrm>
              <a:off x="1869440" y="3090460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DF728A-B2AD-8851-A73B-5C5C589CEBAD}"/>
                </a:ext>
              </a:extLst>
            </p:cNvPr>
            <p:cNvSpPr/>
            <p:nvPr/>
          </p:nvSpPr>
          <p:spPr>
            <a:xfrm>
              <a:off x="1869440" y="3612564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2F3E26C-E311-24EF-0DD4-CF897925DC6B}"/>
              </a:ext>
            </a:extLst>
          </p:cNvPr>
          <p:cNvSpPr txBox="1">
            <a:spLocks/>
          </p:cNvSpPr>
          <p:nvPr/>
        </p:nvSpPr>
        <p:spPr>
          <a:xfrm>
            <a:off x="1547702" y="1392030"/>
            <a:ext cx="4182457" cy="476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Navigate (v)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D3D290E-E38F-630E-D00B-A55BE3DBE423}"/>
              </a:ext>
            </a:extLst>
          </p:cNvPr>
          <p:cNvSpPr txBox="1">
            <a:spLocks/>
          </p:cNvSpPr>
          <p:nvPr/>
        </p:nvSpPr>
        <p:spPr>
          <a:xfrm>
            <a:off x="1547702" y="1974459"/>
            <a:ext cx="5310298" cy="710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Find the way to go somewhere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   </a:t>
            </a:r>
            <a:r>
              <a:rPr lang="en-US" sz="1400" u="sng" dirty="0">
                <a:solidFill>
                  <a:schemeClr val="tx2"/>
                </a:solidFill>
              </a:rPr>
              <a:t>Sentence</a:t>
            </a:r>
            <a:r>
              <a:rPr lang="en-US" sz="1400" dirty="0">
                <a:solidFill>
                  <a:schemeClr val="tx2"/>
                </a:solidFill>
              </a:rPr>
              <a:t>: Navigation keys help us move around the computer to find things. </a:t>
            </a:r>
          </a:p>
        </p:txBody>
      </p:sp>
    </p:spTree>
    <p:extLst>
      <p:ext uri="{BB962C8B-B14F-4D97-AF65-F5344CB8AC3E}">
        <p14:creationId xmlns:p14="http://schemas.microsoft.com/office/powerpoint/2010/main" val="4102832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271E9-9F41-51E8-9762-98638D58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DECA95-9605-D041-66E2-ABF517A6F44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97E31-3065-4B31-BBB6-F8BCCF4EC4B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6FB63-FEE2-9116-069A-263D483BC4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Arrow Keys (↑ ↓ → ← ↑)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F871F-7643-1311-DC60-F92950E4B65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FB5C6-6829-3088-2ED1-908A65F3AF08}"/>
              </a:ext>
            </a:extLst>
          </p:cNvPr>
          <p:cNvSpPr txBox="1"/>
          <p:nvPr/>
        </p:nvSpPr>
        <p:spPr>
          <a:xfrm>
            <a:off x="1712434" y="2775622"/>
            <a:ext cx="4027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Arrow keys </a:t>
            </a:r>
            <a:r>
              <a:rPr lang="en-US" dirty="0"/>
              <a:t>are special keys that look like arrows. They’re usually in the bottom right corner of the keyboard.</a:t>
            </a:r>
          </a:p>
        </p:txBody>
      </p:sp>
      <p:pic>
        <p:nvPicPr>
          <p:cNvPr id="12" name="Image 11" descr="Une image contenant symbole, capture d’écran&#10;&#10;Description générée automatiquement">
            <a:extLst>
              <a:ext uri="{FF2B5EF4-FFF2-40B4-BE49-F238E27FC236}">
                <a16:creationId xmlns:a16="http://schemas.microsoft.com/office/drawing/2014/main" id="{5C7B63E9-471C-0774-E1ED-869CFFDA9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2" y="1587363"/>
            <a:ext cx="4397216" cy="29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9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66F93-6EC1-4803-C773-5D514B1AE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A5454A-A66A-7D29-575E-2F93E36A1CF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80964-098B-540E-B582-DD960AE125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FDD34-53C4-2BCB-DAF3-E5FDB80600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2000" dirty="0"/>
              <a:t>Page Up &amp; Page Down Keys (Pg Up – Pg </a:t>
            </a:r>
            <a:r>
              <a:rPr lang="en-US" sz="2000" dirty="0" err="1"/>
              <a:t>Dn</a:t>
            </a:r>
            <a:r>
              <a:rPr lang="en-US" sz="2000" dirty="0"/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FBE44-C1E3-D30E-E311-AAB89BCE6A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8899CB-B35F-3774-A209-C0F60C7B177D}"/>
              </a:ext>
            </a:extLst>
          </p:cNvPr>
          <p:cNvSpPr txBox="1"/>
          <p:nvPr/>
        </p:nvSpPr>
        <p:spPr>
          <a:xfrm>
            <a:off x="1712434" y="2775622"/>
            <a:ext cx="4027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Page Up and Page Down keys :</a:t>
            </a:r>
            <a:r>
              <a:rPr lang="en-US" dirty="0"/>
              <a:t> often written as </a:t>
            </a:r>
            <a:r>
              <a:rPr lang="en-US" dirty="0" err="1"/>
              <a:t>PgUp</a:t>
            </a:r>
            <a:r>
              <a:rPr lang="en-US" dirty="0"/>
              <a:t> and </a:t>
            </a:r>
            <a:r>
              <a:rPr lang="en-US" dirty="0" err="1"/>
              <a:t>PgDn</a:t>
            </a:r>
            <a:r>
              <a:rPr lang="en-US" dirty="0"/>
              <a:t>, help us move a whole page up or down on the screen. It's like turning a page in a book on the computer.</a:t>
            </a:r>
          </a:p>
          <a:p>
            <a:endParaRPr lang="en-US" dirty="0"/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9521C93-BE19-7054-339E-64C1E13FA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42" y="1771650"/>
            <a:ext cx="491013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38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46995-49F7-90C8-1EF6-E8EA5608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BF68F-306B-7139-1C96-206238CAC9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7212" y="6125556"/>
            <a:ext cx="3095388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14991-8D74-725A-909A-0244DABE35B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EDBC3-3229-98B6-DB29-095A1DCB2C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practice using the navigation keys to get around to different parts </a:t>
            </a:r>
          </a:p>
          <a:p>
            <a:r>
              <a:rPr lang="en-US" dirty="0"/>
              <a:t>of what you have written.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74637-7D05-1F85-ED83-BCC538F8E020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Using the navigation keys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4868C-05F3-5AC4-3885-DC64553EB9FD}"/>
              </a:ext>
            </a:extLst>
          </p:cNvPr>
          <p:cNvSpPr txBox="1"/>
          <p:nvPr/>
        </p:nvSpPr>
        <p:spPr>
          <a:xfrm>
            <a:off x="4931012" y="3340906"/>
            <a:ext cx="500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Use the navigation keys in your Word document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37959-2A56-A06E-7F8D-B1740AB73AAA}"/>
              </a:ext>
            </a:extLst>
          </p:cNvPr>
          <p:cNvGrpSpPr/>
          <p:nvPr/>
        </p:nvGrpSpPr>
        <p:grpSpPr>
          <a:xfrm>
            <a:off x="3393765" y="3116022"/>
            <a:ext cx="1289994" cy="1289994"/>
            <a:chOff x="421473" y="3557800"/>
            <a:chExt cx="1682115" cy="168211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14B0C96-8F85-FD5A-1233-4684D5AD7C1D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 descr="Microsoft Word | Microsoft 365">
              <a:extLst>
                <a:ext uri="{FF2B5EF4-FFF2-40B4-BE49-F238E27FC236}">
                  <a16:creationId xmlns:a16="http://schemas.microsoft.com/office/drawing/2014/main" id="{CD6FEB1C-C92B-BE9A-1776-410F25402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6327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733E7-E41D-84AF-4F57-A7A3D809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14ADA-5C9C-356F-17CF-6B6F992C0A4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7212" y="6125556"/>
            <a:ext cx="3095388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02 – Basic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FC0C4-042F-9FA2-17E5-6673DC7A47C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388C2-3CEC-80B5-7247-A945ED2992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49320" y="2674620"/>
            <a:ext cx="7193280" cy="2212340"/>
          </a:xfrm>
        </p:spPr>
        <p:txBody>
          <a:bodyPr numCol="2"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Letter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Number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Character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Spatial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Modifier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System Command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Navigation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2D571-D118-7664-02ED-DB78D4449D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Pick a color for each type of the key we’ve talked about so far. Color each key in that type with that color.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AC630-6BDC-37EA-0F7B-3B56BE7116D9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Types of keys on the keyboard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545B1A-18EA-FFC5-A8C9-092C32F18B21}"/>
              </a:ext>
            </a:extLst>
          </p:cNvPr>
          <p:cNvSpPr/>
          <p:nvPr/>
        </p:nvSpPr>
        <p:spPr>
          <a:xfrm>
            <a:off x="282448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55918E-8845-3525-886A-459361812C9A}"/>
              </a:ext>
            </a:extLst>
          </p:cNvPr>
          <p:cNvSpPr/>
          <p:nvPr/>
        </p:nvSpPr>
        <p:spPr>
          <a:xfrm>
            <a:off x="282448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833B33-060E-4272-5C1C-65D4DD9E75EC}"/>
              </a:ext>
            </a:extLst>
          </p:cNvPr>
          <p:cNvSpPr/>
          <p:nvPr/>
        </p:nvSpPr>
        <p:spPr>
          <a:xfrm>
            <a:off x="282448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5984DF-94C7-5378-BC0D-34480140E170}"/>
              </a:ext>
            </a:extLst>
          </p:cNvPr>
          <p:cNvSpPr/>
          <p:nvPr/>
        </p:nvSpPr>
        <p:spPr>
          <a:xfrm>
            <a:off x="2824480" y="4568910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BBA8D1-FF05-00C8-B421-DE323EBB67D1}"/>
              </a:ext>
            </a:extLst>
          </p:cNvPr>
          <p:cNvSpPr/>
          <p:nvPr/>
        </p:nvSpPr>
        <p:spPr>
          <a:xfrm>
            <a:off x="633984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171C96-2ED9-C6FC-6A8C-E46ADF9ECB3F}"/>
              </a:ext>
            </a:extLst>
          </p:cNvPr>
          <p:cNvSpPr/>
          <p:nvPr/>
        </p:nvSpPr>
        <p:spPr>
          <a:xfrm>
            <a:off x="633984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6E8C35-CB78-D2F1-4D81-02F0F67E3CB6}"/>
              </a:ext>
            </a:extLst>
          </p:cNvPr>
          <p:cNvSpPr/>
          <p:nvPr/>
        </p:nvSpPr>
        <p:spPr>
          <a:xfrm>
            <a:off x="633984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56F8D9-C173-C00F-ABFC-64DC22EFA609}"/>
              </a:ext>
            </a:extLst>
          </p:cNvPr>
          <p:cNvSpPr/>
          <p:nvPr/>
        </p:nvSpPr>
        <p:spPr>
          <a:xfrm>
            <a:off x="2849880" y="282702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347AD-74CE-0FE5-0434-A3DF9C66A023}"/>
              </a:ext>
            </a:extLst>
          </p:cNvPr>
          <p:cNvSpPr txBox="1"/>
          <p:nvPr/>
        </p:nvSpPr>
        <p:spPr>
          <a:xfrm>
            <a:off x="2824480" y="2032907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 complete what we started !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A1A055E1-E3B2-0617-D18E-BBE8D8F23E8A}"/>
              </a:ext>
            </a:extLst>
          </p:cNvPr>
          <p:cNvSpPr/>
          <p:nvPr/>
        </p:nvSpPr>
        <p:spPr>
          <a:xfrm>
            <a:off x="2849880" y="341410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92DE0461-AD58-612C-08AB-E06AF7A1AE7F}"/>
              </a:ext>
            </a:extLst>
          </p:cNvPr>
          <p:cNvSpPr/>
          <p:nvPr/>
        </p:nvSpPr>
        <p:spPr>
          <a:xfrm>
            <a:off x="2849880" y="4005973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B20BA906-F1C7-1E9D-D59D-E285BE709896}"/>
              </a:ext>
            </a:extLst>
          </p:cNvPr>
          <p:cNvSpPr/>
          <p:nvPr/>
        </p:nvSpPr>
        <p:spPr>
          <a:xfrm>
            <a:off x="2849880" y="4597845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6AC8246F-54AD-FBB7-A801-75649838D3FC}"/>
              </a:ext>
            </a:extLst>
          </p:cNvPr>
          <p:cNvSpPr/>
          <p:nvPr/>
        </p:nvSpPr>
        <p:spPr>
          <a:xfrm>
            <a:off x="6365240" y="282702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58B20290-18F6-93F8-0080-D8148827428F}"/>
              </a:ext>
            </a:extLst>
          </p:cNvPr>
          <p:cNvSpPr/>
          <p:nvPr/>
        </p:nvSpPr>
        <p:spPr>
          <a:xfrm>
            <a:off x="6365240" y="4005973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56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A52E-716E-293B-CDE8-46EAE800F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EB0C5E-5FC2-4565-34FC-84129A55A8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721600" y="6125556"/>
            <a:ext cx="29210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E7010-7F83-BB53-13D6-D50DC8B29B9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E6163-BF0B-13F4-4D7D-0C89785E70E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47702" y="256902"/>
            <a:ext cx="5015144" cy="222191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System Command Keys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657947-D29A-4534-3320-BA0DCF2B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7723" y="-459513"/>
            <a:ext cx="6022518" cy="419305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BFB4E5E-735B-BA6B-B81B-5CA939A075E5}"/>
              </a:ext>
            </a:extLst>
          </p:cNvPr>
          <p:cNvGrpSpPr/>
          <p:nvPr/>
        </p:nvGrpSpPr>
        <p:grpSpPr>
          <a:xfrm>
            <a:off x="2184400" y="3027039"/>
            <a:ext cx="5807458" cy="1746506"/>
            <a:chOff x="1869440" y="3071038"/>
            <a:chExt cx="5807458" cy="1746506"/>
          </a:xfrm>
        </p:grpSpPr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A8813150-72C7-2E24-361C-84B4C8AB0D88}"/>
                </a:ext>
              </a:extLst>
            </p:cNvPr>
            <p:cNvSpPr txBox="1">
              <a:spLocks/>
            </p:cNvSpPr>
            <p:nvPr/>
          </p:nvSpPr>
          <p:spPr>
            <a:xfrm>
              <a:off x="2447147" y="3071038"/>
              <a:ext cx="2772727" cy="50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Enter Key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Placeholder 9">
              <a:extLst>
                <a:ext uri="{FF2B5EF4-FFF2-40B4-BE49-F238E27FC236}">
                  <a16:creationId xmlns:a16="http://schemas.microsoft.com/office/drawing/2014/main" id="{206D4E13-5D59-4FD2-CDB2-7910901B4D67}"/>
                </a:ext>
              </a:extLst>
            </p:cNvPr>
            <p:cNvSpPr txBox="1">
              <a:spLocks/>
            </p:cNvSpPr>
            <p:nvPr/>
          </p:nvSpPr>
          <p:spPr>
            <a:xfrm>
              <a:off x="2447147" y="3742815"/>
              <a:ext cx="5229751" cy="4319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/>
                <a:t>Windows Key </a:t>
              </a:r>
              <a:endParaRPr lang="en-US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B584F4-6DD2-693C-F710-A332A4D4E8B6}"/>
                </a:ext>
              </a:extLst>
            </p:cNvPr>
            <p:cNvSpPr/>
            <p:nvPr/>
          </p:nvSpPr>
          <p:spPr>
            <a:xfrm>
              <a:off x="1869440" y="3090460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8D4C95-4E20-6F62-1448-E641673271FF}"/>
                </a:ext>
              </a:extLst>
            </p:cNvPr>
            <p:cNvSpPr/>
            <p:nvPr/>
          </p:nvSpPr>
          <p:spPr>
            <a:xfrm>
              <a:off x="1869442" y="3713531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5" name="Text Placeholder 9">
              <a:extLst>
                <a:ext uri="{FF2B5EF4-FFF2-40B4-BE49-F238E27FC236}">
                  <a16:creationId xmlns:a16="http://schemas.microsoft.com/office/drawing/2014/main" id="{0AE40D67-DA93-1ED0-7C4F-0DCA13F08915}"/>
                </a:ext>
              </a:extLst>
            </p:cNvPr>
            <p:cNvSpPr txBox="1">
              <a:spLocks/>
            </p:cNvSpPr>
            <p:nvPr/>
          </p:nvSpPr>
          <p:spPr>
            <a:xfrm>
              <a:off x="2447147" y="4385610"/>
              <a:ext cx="5229751" cy="4319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/>
                <a:t>Print Screen</a:t>
              </a:r>
              <a:r>
                <a:rPr lang="ar-TN" sz="1900" dirty="0"/>
                <a:t> </a:t>
              </a:r>
              <a:r>
                <a:rPr lang="en-US" sz="1900" dirty="0"/>
                <a:t>(</a:t>
              </a:r>
              <a:r>
                <a:rPr lang="en-US" sz="1900" dirty="0" err="1"/>
                <a:t>PrtScn</a:t>
              </a:r>
              <a:r>
                <a:rPr lang="en-US" sz="1900" dirty="0"/>
                <a:t>)</a:t>
              </a:r>
              <a:endParaRPr lang="en-US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028F961A-3C05-FEE3-11EC-73A2ED58390B}"/>
                </a:ext>
              </a:extLst>
            </p:cNvPr>
            <p:cNvSpPr/>
            <p:nvPr/>
          </p:nvSpPr>
          <p:spPr>
            <a:xfrm>
              <a:off x="1869442" y="4356326"/>
              <a:ext cx="461218" cy="461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5BF9E7F-9575-D260-BA8E-AED165F436A3}"/>
              </a:ext>
            </a:extLst>
          </p:cNvPr>
          <p:cNvSpPr txBox="1">
            <a:spLocks/>
          </p:cNvSpPr>
          <p:nvPr/>
        </p:nvSpPr>
        <p:spPr>
          <a:xfrm>
            <a:off x="1547702" y="1502076"/>
            <a:ext cx="3429412" cy="710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Keys that give the operating system (OS) an order.</a:t>
            </a:r>
          </a:p>
        </p:txBody>
      </p:sp>
    </p:spTree>
    <p:extLst>
      <p:ext uri="{BB962C8B-B14F-4D97-AF65-F5344CB8AC3E}">
        <p14:creationId xmlns:p14="http://schemas.microsoft.com/office/powerpoint/2010/main" val="3116790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F7631-54DF-A7D0-3AC5-74E85164D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EF0114-3DFF-A9CF-686B-DDC64EB7E3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05973-8C4A-1A24-8313-0A5F149164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F247E-9AC1-C4EF-0C3A-DA399C6392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Enter Key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27846-7A7A-B80C-488D-360DC5A553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84812-DFE9-9693-5849-523434F866B0}"/>
              </a:ext>
            </a:extLst>
          </p:cNvPr>
          <p:cNvSpPr txBox="1"/>
          <p:nvPr/>
        </p:nvSpPr>
        <p:spPr>
          <a:xfrm>
            <a:off x="1712434" y="2775622"/>
            <a:ext cx="4027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Enter key</a:t>
            </a:r>
            <a:r>
              <a:rPr lang="en-US" dirty="0"/>
              <a:t> is like hitting "go" at a green light. This is an additional use to beginning a new line.</a:t>
            </a:r>
          </a:p>
        </p:txBody>
      </p:sp>
      <p:pic>
        <p:nvPicPr>
          <p:cNvPr id="7" name="Image 6" descr="Une image contenant symbole, capture d’écran, conception&#10;&#10;Description générée automatiquement">
            <a:extLst>
              <a:ext uri="{FF2B5EF4-FFF2-40B4-BE49-F238E27FC236}">
                <a16:creationId xmlns:a16="http://schemas.microsoft.com/office/drawing/2014/main" id="{E4A4A7DB-BB81-F77B-5CCC-ABFFF2063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22" y="1611809"/>
            <a:ext cx="2886895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48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DBF17-2716-AE71-B65C-2ED641774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419A68-8A2E-6331-C7C2-50C1D140D33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9F559-AE90-F76F-1DED-E65AFE38E0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E9E3F-E6AF-AC2B-4117-4E286F83F73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2000" dirty="0"/>
              <a:t>Windows Key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BC28F-0073-0612-3B0C-9B9AD0104A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5E0ED-5B6F-9548-B913-44EE99EA15D3}"/>
              </a:ext>
            </a:extLst>
          </p:cNvPr>
          <p:cNvSpPr txBox="1"/>
          <p:nvPr/>
        </p:nvSpPr>
        <p:spPr>
          <a:xfrm>
            <a:off x="1712434" y="2775622"/>
            <a:ext cx="4027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Windows key</a:t>
            </a:r>
            <a:r>
              <a:rPr lang="en-US" dirty="0"/>
              <a:t> is a shortcut for opening the start menu.</a:t>
            </a:r>
          </a:p>
        </p:txBody>
      </p:sp>
      <p:pic>
        <p:nvPicPr>
          <p:cNvPr id="10" name="Image 9" descr="Une image contenant Rectangle, carré, conception&#10;&#10;Description générée automatiquement">
            <a:extLst>
              <a:ext uri="{FF2B5EF4-FFF2-40B4-BE49-F238E27FC236}">
                <a16:creationId xmlns:a16="http://schemas.microsoft.com/office/drawing/2014/main" id="{4B4BDFFD-7910-388D-C738-2A4E4760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06" y="1856813"/>
            <a:ext cx="3630760" cy="2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1FADD-848D-5433-7D86-3425F19D4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96389-B031-3C53-6ABE-318299C1E44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831E-0323-CDE9-72B6-3D9A8DD1DD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53234-7E3B-22E4-4B0B-0B4C723965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59113" y="2989361"/>
            <a:ext cx="5618005" cy="20651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Find WordPad on your desktop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&amp; Drag to the top right corner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&amp; Drag to the bottom right corner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Double click to open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on “new document”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8F425C-644D-3169-F8BF-738935BF19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Review &amp; Warm-Up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EF433-3BC9-1CD5-81E7-EF1A71D359CB}"/>
              </a:ext>
            </a:extLst>
          </p:cNvPr>
          <p:cNvGrpSpPr/>
          <p:nvPr/>
        </p:nvGrpSpPr>
        <p:grpSpPr>
          <a:xfrm>
            <a:off x="726118" y="4199769"/>
            <a:ext cx="1305550" cy="1326478"/>
            <a:chOff x="421473" y="3557800"/>
            <a:chExt cx="1682115" cy="168211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B0048D0-F227-9DE5-64CE-0F36397A2853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Microsoft Word | Microsoft 365">
              <a:extLst>
                <a:ext uri="{FF2B5EF4-FFF2-40B4-BE49-F238E27FC236}">
                  <a16:creationId xmlns:a16="http://schemas.microsoft.com/office/drawing/2014/main" id="{E537C287-C589-5DA9-E367-4684E3A12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0804FE05-125F-F153-3D41-C5368639C6B3}"/>
              </a:ext>
            </a:extLst>
          </p:cNvPr>
          <p:cNvSpPr/>
          <p:nvPr/>
        </p:nvSpPr>
        <p:spPr>
          <a:xfrm>
            <a:off x="726118" y="2235726"/>
            <a:ext cx="1305550" cy="14746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CD25DD-BAFA-1888-150A-32AFD13D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8" y="2484986"/>
            <a:ext cx="1008750" cy="10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3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CDF7-EFD2-F40A-485C-782C50489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9B7F1F-74EF-248A-DA36-5A644386C3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69200" y="6125556"/>
            <a:ext cx="307340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0238C-6AB8-190E-7886-199C3AE1F34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953EF-9E89-C7DA-2769-8138B3EBF1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2000" dirty="0"/>
              <a:t>Print Screen</a:t>
            </a:r>
            <a:r>
              <a:rPr lang="ar-TN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PrtScn</a:t>
            </a:r>
            <a:r>
              <a:rPr lang="en-US" sz="2000" dirty="0"/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A954F-FE20-19E0-DD09-431E12A406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4DC8D-5A9B-B129-8DEE-52FF2AF3FAA5}"/>
              </a:ext>
            </a:extLst>
          </p:cNvPr>
          <p:cNvSpPr txBox="1"/>
          <p:nvPr/>
        </p:nvSpPr>
        <p:spPr>
          <a:xfrm>
            <a:off x="1849594" y="2592742"/>
            <a:ext cx="40279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Print Screen key</a:t>
            </a:r>
            <a:r>
              <a:rPr lang="en-US" dirty="0"/>
              <a:t> It's usually at the bottom of the keyboard, like a secret camera button. When we press it, it takes a picture of what's on the screen, just like taking a photo on a phone.</a:t>
            </a:r>
          </a:p>
          <a:p>
            <a:endParaRPr lang="en-US" dirty="0"/>
          </a:p>
        </p:txBody>
      </p:sp>
      <p:pic>
        <p:nvPicPr>
          <p:cNvPr id="9" name="Image 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3F1CEE6-3740-3795-00ED-60E9677F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61" y="2268908"/>
            <a:ext cx="3436939" cy="23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7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CA48-C236-6A87-FE39-E5606518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00424-73E4-390A-6F8A-32D371F294F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C5675-116C-5F70-0BB7-3D0DA28DC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49320" y="2674620"/>
            <a:ext cx="7193280" cy="2212340"/>
          </a:xfrm>
        </p:spPr>
        <p:txBody>
          <a:bodyPr numCol="2"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Letter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Number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Character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Spatial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Modifier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System Command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Navigation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01AA3-6441-FFB6-5C21-B9CFC76B88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Pick a color for each type of the key we’ve talked about so far. Color each key in that type with that color.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4C7AF-5140-A4DE-F7E8-A2A63CED4CCF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Types of keys on the keyboard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EAB141-D041-C988-7F1B-66F7F83F55D2}"/>
              </a:ext>
            </a:extLst>
          </p:cNvPr>
          <p:cNvSpPr/>
          <p:nvPr/>
        </p:nvSpPr>
        <p:spPr>
          <a:xfrm>
            <a:off x="282448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3661E6-DD9B-EF15-467A-F61003B0BAE9}"/>
              </a:ext>
            </a:extLst>
          </p:cNvPr>
          <p:cNvSpPr/>
          <p:nvPr/>
        </p:nvSpPr>
        <p:spPr>
          <a:xfrm>
            <a:off x="282448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1A16A9-DBAE-1803-76D8-0FDA94C30C34}"/>
              </a:ext>
            </a:extLst>
          </p:cNvPr>
          <p:cNvSpPr/>
          <p:nvPr/>
        </p:nvSpPr>
        <p:spPr>
          <a:xfrm>
            <a:off x="282448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8AC69D-8714-5B3F-7490-3EE11E8D54EC}"/>
              </a:ext>
            </a:extLst>
          </p:cNvPr>
          <p:cNvSpPr/>
          <p:nvPr/>
        </p:nvSpPr>
        <p:spPr>
          <a:xfrm>
            <a:off x="2824480" y="4568910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D3DAB-8FCD-B6E0-9B49-F0035251924F}"/>
              </a:ext>
            </a:extLst>
          </p:cNvPr>
          <p:cNvSpPr/>
          <p:nvPr/>
        </p:nvSpPr>
        <p:spPr>
          <a:xfrm>
            <a:off x="633984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723808-A3E6-3285-3B78-2F2A74538693}"/>
              </a:ext>
            </a:extLst>
          </p:cNvPr>
          <p:cNvSpPr/>
          <p:nvPr/>
        </p:nvSpPr>
        <p:spPr>
          <a:xfrm>
            <a:off x="633984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9DD08-A651-35C8-6D2C-18358D6E5368}"/>
              </a:ext>
            </a:extLst>
          </p:cNvPr>
          <p:cNvSpPr/>
          <p:nvPr/>
        </p:nvSpPr>
        <p:spPr>
          <a:xfrm>
            <a:off x="633984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04C684-0BE4-9B32-DDF5-D2E6BE15C6A5}"/>
              </a:ext>
            </a:extLst>
          </p:cNvPr>
          <p:cNvSpPr/>
          <p:nvPr/>
        </p:nvSpPr>
        <p:spPr>
          <a:xfrm>
            <a:off x="2849880" y="282702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A3365-E6F2-A926-B062-AC6B4684F932}"/>
              </a:ext>
            </a:extLst>
          </p:cNvPr>
          <p:cNvSpPr txBox="1"/>
          <p:nvPr/>
        </p:nvSpPr>
        <p:spPr>
          <a:xfrm>
            <a:off x="2824480" y="2032907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 complete what we started !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C217A6BF-32A2-476C-F023-846DFD34B762}"/>
              </a:ext>
            </a:extLst>
          </p:cNvPr>
          <p:cNvSpPr/>
          <p:nvPr/>
        </p:nvSpPr>
        <p:spPr>
          <a:xfrm>
            <a:off x="2849880" y="341410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DDF12ECC-222F-6BA2-A552-55894BE5DBD9}"/>
              </a:ext>
            </a:extLst>
          </p:cNvPr>
          <p:cNvSpPr/>
          <p:nvPr/>
        </p:nvSpPr>
        <p:spPr>
          <a:xfrm>
            <a:off x="2849880" y="4005973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CEB85662-2D0B-ED01-C89E-4A17FC86AFD3}"/>
              </a:ext>
            </a:extLst>
          </p:cNvPr>
          <p:cNvSpPr/>
          <p:nvPr/>
        </p:nvSpPr>
        <p:spPr>
          <a:xfrm>
            <a:off x="2849880" y="4597845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E215A830-8EC8-81EC-941C-6BDDC5A7354D}"/>
              </a:ext>
            </a:extLst>
          </p:cNvPr>
          <p:cNvSpPr/>
          <p:nvPr/>
        </p:nvSpPr>
        <p:spPr>
          <a:xfrm>
            <a:off x="6365240" y="282702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45493F99-40F4-4605-5775-94E1A699E17E}"/>
              </a:ext>
            </a:extLst>
          </p:cNvPr>
          <p:cNvSpPr/>
          <p:nvPr/>
        </p:nvSpPr>
        <p:spPr>
          <a:xfrm>
            <a:off x="6365240" y="4005973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F5BB5853-767A-3F4C-6D70-31A3862D8912}"/>
              </a:ext>
            </a:extLst>
          </p:cNvPr>
          <p:cNvSpPr/>
          <p:nvPr/>
        </p:nvSpPr>
        <p:spPr>
          <a:xfrm>
            <a:off x="6365240" y="3409520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BE512413-A7C9-ADE4-2709-55280B1F3A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</p:spTree>
    <p:extLst>
      <p:ext uri="{BB962C8B-B14F-4D97-AF65-F5344CB8AC3E}">
        <p14:creationId xmlns:p14="http://schemas.microsoft.com/office/powerpoint/2010/main" val="2863655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01A38-FDC4-2C50-B69C-5794F243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52661-39DD-FC63-BCA1-E72D3F14CE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9269" y="345265"/>
            <a:ext cx="4182457" cy="476480"/>
          </a:xfrm>
        </p:spPr>
        <p:txBody>
          <a:bodyPr/>
          <a:lstStyle/>
          <a:p>
            <a:r>
              <a:rPr lang="fr-FR" dirty="0"/>
              <a:t>DIRECTIONS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F0C3F-0B6A-5AF7-8E35-DE83F98D09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CE983-18F9-05E8-F010-508B6E436D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59269" y="903543"/>
            <a:ext cx="5152043" cy="1171204"/>
          </a:xfrm>
        </p:spPr>
        <p:txBody>
          <a:bodyPr/>
          <a:lstStyle/>
          <a:p>
            <a:r>
              <a:rPr lang="en-US" dirty="0"/>
              <a:t>Leave a bit more time for this last evaluation since it entails a lot of typing. </a:t>
            </a:r>
          </a:p>
          <a:p>
            <a:r>
              <a:rPr lang="en-US" dirty="0"/>
              <a:t>Optional Challenge: Ask students to type the name and job of each key in the main categories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5CB4F5-424F-27E2-530D-AF1A07B376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1085" y="767760"/>
            <a:ext cx="2361865" cy="55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Evaluation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51CE0EE-08F5-C5D4-DAE2-177BD1EAC8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821F8B-2ED9-AB23-C716-5910EBB69D4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59113" y="2306637"/>
            <a:ext cx="8742362" cy="364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Open a new word document and type the following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51D95E-8A0E-A55F-D41B-DCC23B9507B6}"/>
              </a:ext>
            </a:extLst>
          </p:cNvPr>
          <p:cNvGrpSpPr/>
          <p:nvPr/>
        </p:nvGrpSpPr>
        <p:grpSpPr>
          <a:xfrm>
            <a:off x="10353365" y="237282"/>
            <a:ext cx="1289994" cy="1289994"/>
            <a:chOff x="421473" y="3557800"/>
            <a:chExt cx="1682115" cy="168211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488B86A-5C60-B9BB-106E-0C328E4B7636}"/>
                </a:ext>
              </a:extLst>
            </p:cNvPr>
            <p:cNvSpPr/>
            <p:nvPr/>
          </p:nvSpPr>
          <p:spPr>
            <a:xfrm>
              <a:off x="421473" y="3557800"/>
              <a:ext cx="1682115" cy="16821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Microsoft Word | Microsoft 365">
              <a:extLst>
                <a:ext uri="{FF2B5EF4-FFF2-40B4-BE49-F238E27FC236}">
                  <a16:creationId xmlns:a16="http://schemas.microsoft.com/office/drawing/2014/main" id="{28DD6DE6-1892-44B4-8018-FB61D8B38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3" y="3863075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BCC3DD7-429E-DE0E-9899-5F9ABF485C7D}"/>
              </a:ext>
            </a:extLst>
          </p:cNvPr>
          <p:cNvSpPr txBox="1">
            <a:spLocks/>
          </p:cNvSpPr>
          <p:nvPr/>
        </p:nvSpPr>
        <p:spPr>
          <a:xfrm>
            <a:off x="3059113" y="2903477"/>
            <a:ext cx="7832407" cy="280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Letter keys: Keys with one ______ . 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Number keys: Keys that have a _______. 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 keys: Keys with _______ or _______. 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Modifier keys: Keys that _________ other keys.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Spatial keys: Keys that _____ or ______   ______.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System Command keys: Keys that give the ________   __________  an order. </a:t>
            </a:r>
          </a:p>
          <a:p>
            <a:pPr rtl="0" fontAlgn="base">
              <a:spcAft>
                <a:spcPts val="8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Navigation keys: Keys that help you _____  ______  the computer.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CBB15BB-FAE2-75B0-5020-4957D363E5F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</p:spTree>
    <p:extLst>
      <p:ext uri="{BB962C8B-B14F-4D97-AF65-F5344CB8AC3E}">
        <p14:creationId xmlns:p14="http://schemas.microsoft.com/office/powerpoint/2010/main" val="229475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2C1B-5413-C99A-5202-8DC0B5C1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B8B8C-FEEA-089C-2C79-0E88B622A7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CA0D8-9BBE-455F-F3E1-E8046ABD7A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40" y="394177"/>
            <a:ext cx="3961720" cy="710453"/>
          </a:xfrm>
        </p:spPr>
        <p:txBody>
          <a:bodyPr/>
          <a:lstStyle/>
          <a:p>
            <a:r>
              <a:rPr lang="en-US" dirty="0"/>
              <a:t>Achievements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3A6429-2712-96E1-79D3-0C12FE43905B}"/>
              </a:ext>
            </a:extLst>
          </p:cNvPr>
          <p:cNvGrpSpPr/>
          <p:nvPr/>
        </p:nvGrpSpPr>
        <p:grpSpPr>
          <a:xfrm>
            <a:off x="5503383" y="3745216"/>
            <a:ext cx="5794518" cy="1773194"/>
            <a:chOff x="4659321" y="102032"/>
            <a:chExt cx="5794518" cy="1773194"/>
          </a:xfrm>
        </p:grpSpPr>
        <p:pic>
          <p:nvPicPr>
            <p:cNvPr id="12" name="Graphic 11" descr="Surprised face outline with solid fill">
              <a:extLst>
                <a:ext uri="{FF2B5EF4-FFF2-40B4-BE49-F238E27FC236}">
                  <a16:creationId xmlns:a16="http://schemas.microsoft.com/office/drawing/2014/main" id="{94E006AF-5AB5-63DF-217D-7DD04D8E8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8560" y="93707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 love face outline outline">
              <a:extLst>
                <a:ext uri="{FF2B5EF4-FFF2-40B4-BE49-F238E27FC236}">
                  <a16:creationId xmlns:a16="http://schemas.microsoft.com/office/drawing/2014/main" id="{31F1E95E-F759-4183-C2C0-7E632EE38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7398" y="96082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Neutral face outline with solid fill">
              <a:extLst>
                <a:ext uri="{FF2B5EF4-FFF2-40B4-BE49-F238E27FC236}">
                  <a16:creationId xmlns:a16="http://schemas.microsoft.com/office/drawing/2014/main" id="{E5ABB815-6A00-0ACB-D655-5CDA406E5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4304" y="96082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Worried face outline with solid fill">
              <a:extLst>
                <a:ext uri="{FF2B5EF4-FFF2-40B4-BE49-F238E27FC236}">
                  <a16:creationId xmlns:a16="http://schemas.microsoft.com/office/drawing/2014/main" id="{9F72DF88-7782-1197-1FC4-6E309E71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3417" y="935381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Neutral face with solid fill with solid fill">
              <a:extLst>
                <a:ext uri="{FF2B5EF4-FFF2-40B4-BE49-F238E27FC236}">
                  <a16:creationId xmlns:a16="http://schemas.microsoft.com/office/drawing/2014/main" id="{77BA2DD3-15F9-759B-A5C5-A9F059C1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07840" y="928480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Smiling face with solid fill with solid fill">
              <a:extLst>
                <a:ext uri="{FF2B5EF4-FFF2-40B4-BE49-F238E27FC236}">
                  <a16:creationId xmlns:a16="http://schemas.microsoft.com/office/drawing/2014/main" id="{D098225D-93C7-12B4-405D-A9666119B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39439" y="112044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Tired face with solid fill with solid fill">
              <a:extLst>
                <a:ext uri="{FF2B5EF4-FFF2-40B4-BE49-F238E27FC236}">
                  <a16:creationId xmlns:a16="http://schemas.microsoft.com/office/drawing/2014/main" id="{FDB3BA4F-6265-B68C-EE5E-BE1C9244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09230" y="120634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Angry face outline outline">
              <a:extLst>
                <a:ext uri="{FF2B5EF4-FFF2-40B4-BE49-F238E27FC236}">
                  <a16:creationId xmlns:a16="http://schemas.microsoft.com/office/drawing/2014/main" id="{B5412C54-6958-01DF-1348-260E045E1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46136" y="102032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Sunglasses face outline with solid fill">
              <a:extLst>
                <a:ext uri="{FF2B5EF4-FFF2-40B4-BE49-F238E27FC236}">
                  <a16:creationId xmlns:a16="http://schemas.microsoft.com/office/drawing/2014/main" id="{710EA60A-9CC1-D9DF-5900-5782AF0B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40498" y="102654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Loudly crying face outline with solid fill">
              <a:extLst>
                <a:ext uri="{FF2B5EF4-FFF2-40B4-BE49-F238E27FC236}">
                  <a16:creationId xmlns:a16="http://schemas.microsoft.com/office/drawing/2014/main" id="{14D35F7A-000F-B649-557B-56DFE58D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257671" y="105964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Confused face outline with solid fill">
              <a:extLst>
                <a:ext uri="{FF2B5EF4-FFF2-40B4-BE49-F238E27FC236}">
                  <a16:creationId xmlns:a16="http://schemas.microsoft.com/office/drawing/2014/main" id="{3DBE7B1D-0178-9C2F-AE1B-2D06728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47454" y="120634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Star-struck face outline outline">
              <a:extLst>
                <a:ext uri="{FF2B5EF4-FFF2-40B4-BE49-F238E27FC236}">
                  <a16:creationId xmlns:a16="http://schemas.microsoft.com/office/drawing/2014/main" id="{57DCE684-289A-E70E-4C5E-067B7D38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59321" y="120634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F22A1511-1838-424D-1D99-3E6C72E72F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996" y="1749708"/>
            <a:ext cx="9091521" cy="476480"/>
          </a:xfrm>
        </p:spPr>
        <p:txBody>
          <a:bodyPr/>
          <a:lstStyle/>
          <a:p>
            <a:r>
              <a:rPr lang="en-US" dirty="0"/>
              <a:t>I can name the last three groups of keys, their purpose, and location on the keyboard (Modifier, Navigation, and System Command).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4BCB780-4AD6-6BB6-C62F-001DD1367DEF}"/>
              </a:ext>
            </a:extLst>
          </p:cNvPr>
          <p:cNvSpPr txBox="1">
            <a:spLocks/>
          </p:cNvSpPr>
          <p:nvPr/>
        </p:nvSpPr>
        <p:spPr>
          <a:xfrm>
            <a:off x="1799996" y="3010458"/>
            <a:ext cx="9091521" cy="476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 can name and use keys appropriately for their intended purpose.</a:t>
            </a:r>
            <a:endParaRPr lang="en-US" dirty="0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15C9462E-5F07-0A2A-FBA0-93D1077800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59040" y="6125556"/>
            <a:ext cx="3083560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04 – Special Keys</a:t>
            </a:r>
          </a:p>
        </p:txBody>
      </p:sp>
    </p:spTree>
    <p:extLst>
      <p:ext uri="{BB962C8B-B14F-4D97-AF65-F5344CB8AC3E}">
        <p14:creationId xmlns:p14="http://schemas.microsoft.com/office/powerpoint/2010/main" val="306767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7E619-266A-B67A-E66F-AA2EA68B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363A9-7AA1-B660-ECCF-B73CD97956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A7B6F3-DCB2-7606-63B4-CB8FD47616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9512" y="521686"/>
            <a:ext cx="8742362" cy="500062"/>
          </a:xfrm>
        </p:spPr>
        <p:txBody>
          <a:bodyPr/>
          <a:lstStyle/>
          <a:p>
            <a:r>
              <a:rPr lang="en-US" sz="3600" dirty="0"/>
              <a:t>Keyboard Overview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CDF95CE-B846-337B-33B6-73B77B7D470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16" name="Espace réservé du texte 27">
            <a:extLst>
              <a:ext uri="{FF2B5EF4-FFF2-40B4-BE49-F238E27FC236}">
                <a16:creationId xmlns:a16="http://schemas.microsoft.com/office/drawing/2014/main" id="{E23458C0-EC28-2901-DEF5-7D8217C73324}"/>
              </a:ext>
            </a:extLst>
          </p:cNvPr>
          <p:cNvSpPr txBox="1">
            <a:spLocks/>
          </p:cNvSpPr>
          <p:nvPr/>
        </p:nvSpPr>
        <p:spPr>
          <a:xfrm>
            <a:off x="913609" y="1473186"/>
            <a:ext cx="5997145" cy="85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Type (v):</a:t>
            </a:r>
            <a:r>
              <a:rPr lang="en-US" dirty="0"/>
              <a:t> to write with a computer keyboard.</a:t>
            </a:r>
          </a:p>
        </p:txBody>
      </p:sp>
      <p:pic>
        <p:nvPicPr>
          <p:cNvPr id="1026" name="Picture 2" descr="A keyboard on a black background&#10;&#10;Description automatically generated">
            <a:extLst>
              <a:ext uri="{FF2B5EF4-FFF2-40B4-BE49-F238E27FC236}">
                <a16:creationId xmlns:a16="http://schemas.microsoft.com/office/drawing/2014/main" id="{CD67D0F7-FACD-8D12-2502-597D484B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00175"/>
            <a:ext cx="98679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A8B34-4A52-754E-B26A-1EF6595D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F15A0-B6E3-D50F-38D3-749A3E51103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891520" y="6116320"/>
            <a:ext cx="1087120" cy="605155"/>
          </a:xfrm>
        </p:spPr>
        <p:txBody>
          <a:bodyPr/>
          <a:lstStyle/>
          <a:p>
            <a:fld id="{F1C3B705-76CB-4701-B49A-E655340171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6E2E918-B6A4-44C1-5B1F-B35B45A44B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9512" y="521686"/>
            <a:ext cx="8742362" cy="500062"/>
          </a:xfrm>
        </p:spPr>
        <p:txBody>
          <a:bodyPr/>
          <a:lstStyle/>
          <a:p>
            <a:r>
              <a:rPr lang="en-US" sz="3600" dirty="0"/>
              <a:t>Keyboard Rows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9A9F0B-6177-B228-42AF-85CAEF5B787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2598" y="2343868"/>
            <a:ext cx="11440942" cy="60515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u="sng" dirty="0"/>
              <a:t>Command (n): </a:t>
            </a:r>
            <a:r>
              <a:rPr lang="en-US" dirty="0"/>
              <a:t>an instruction in the form of code (computer language) or signal that tells the computer to do something.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7001453-0DFB-81E3-F97F-FF0DAD1A19E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8460" y="1843806"/>
            <a:ext cx="10062803" cy="500062"/>
          </a:xfrm>
        </p:spPr>
        <p:txBody>
          <a:bodyPr/>
          <a:lstStyle/>
          <a:p>
            <a:r>
              <a:rPr lang="en-US" u="sng" dirty="0"/>
              <a:t>Function (n): </a:t>
            </a:r>
            <a:r>
              <a:rPr lang="en-US" dirty="0"/>
              <a:t>the special purpose or activity for which a thing exists or is used for.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85ABEA13-755A-6B2E-BAF3-7EFF1B28FA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8460" y="1402220"/>
            <a:ext cx="8413848" cy="500062"/>
          </a:xfrm>
        </p:spPr>
        <p:txBody>
          <a:bodyPr/>
          <a:lstStyle/>
          <a:p>
            <a:r>
              <a:rPr lang="en-US" i="1" u="sng" dirty="0"/>
              <a:t>Row (n):</a:t>
            </a:r>
            <a:r>
              <a:rPr lang="en-US" dirty="0"/>
              <a:t> a straight line of people or things that are next to each other. 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EC2A528-F1A8-332D-87C7-68BB01AC0ED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99044" y="6125556"/>
            <a:ext cx="3043556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pic>
        <p:nvPicPr>
          <p:cNvPr id="2050" name="Picture 2" descr="A keyboard on a black background&#10;&#10;Description automatically generated">
            <a:extLst>
              <a:ext uri="{FF2B5EF4-FFF2-40B4-BE49-F238E27FC236}">
                <a16:creationId xmlns:a16="http://schemas.microsoft.com/office/drawing/2014/main" id="{7CCA4734-A3F4-D528-CE80-9886C547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86" y="2432804"/>
            <a:ext cx="8587014" cy="35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6" grpId="0" build="p"/>
      <p:bldP spid="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3C899-6A48-0839-D72E-102CA8DCC0F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547212" y="6125556"/>
            <a:ext cx="3095388" cy="605155"/>
          </a:xfrm>
        </p:spPr>
        <p:txBody>
          <a:bodyPr/>
          <a:lstStyle/>
          <a:p>
            <a:r>
              <a:rPr lang="en-US" dirty="0"/>
              <a:t>UNIT 04 – The Keyboard</a:t>
            </a:r>
          </a:p>
          <a:p>
            <a:r>
              <a:rPr lang="en-US" dirty="0"/>
              <a:t>LESSON 01 – Keyboard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2D365-6D7D-B644-2095-404E215E2B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1C3B705-76CB-4701-B49A-E6553401712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08ADA-5AA5-4C4E-E602-7A942750D8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49320" y="2674620"/>
            <a:ext cx="7193280" cy="2212340"/>
          </a:xfrm>
        </p:spPr>
        <p:txBody>
          <a:bodyPr numCol="2"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Letter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Number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Character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Spatial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Modifier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System Command Keys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Navigation 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03382-D9A4-E49C-2643-32723858A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1040" y="690880"/>
            <a:ext cx="10007600" cy="714839"/>
          </a:xfr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Pick a color for each type of the key we’ve talked about so far. Color each key in that type with that color.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83BCD-74FF-4F77-11C8-F7E2EF512917}"/>
              </a:ext>
            </a:extLst>
          </p:cNvPr>
          <p:cNvSpPr txBox="1"/>
          <p:nvPr/>
        </p:nvSpPr>
        <p:spPr>
          <a:xfrm>
            <a:off x="1971040" y="167660"/>
            <a:ext cx="771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Types of keys on the keyboard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49EAB8-FB24-A0DC-995F-AFA964FFFD99}"/>
              </a:ext>
            </a:extLst>
          </p:cNvPr>
          <p:cNvSpPr/>
          <p:nvPr/>
        </p:nvSpPr>
        <p:spPr>
          <a:xfrm>
            <a:off x="282448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358C9B-5CED-127A-2FF2-A7AE83067144}"/>
              </a:ext>
            </a:extLst>
          </p:cNvPr>
          <p:cNvSpPr/>
          <p:nvPr/>
        </p:nvSpPr>
        <p:spPr>
          <a:xfrm>
            <a:off x="282448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AF29B6-D428-BFDF-9D4D-D876C2088994}"/>
              </a:ext>
            </a:extLst>
          </p:cNvPr>
          <p:cNvSpPr/>
          <p:nvPr/>
        </p:nvSpPr>
        <p:spPr>
          <a:xfrm>
            <a:off x="282448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CED34D-4351-7CE8-2A52-B5C301820A08}"/>
              </a:ext>
            </a:extLst>
          </p:cNvPr>
          <p:cNvSpPr/>
          <p:nvPr/>
        </p:nvSpPr>
        <p:spPr>
          <a:xfrm>
            <a:off x="2824480" y="4568910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F19BB-2251-B68F-E8E3-D61AA5366990}"/>
              </a:ext>
            </a:extLst>
          </p:cNvPr>
          <p:cNvSpPr/>
          <p:nvPr/>
        </p:nvSpPr>
        <p:spPr>
          <a:xfrm>
            <a:off x="6339840" y="2798125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7857A6-07A6-ED38-99E6-721055150B0B}"/>
              </a:ext>
            </a:extLst>
          </p:cNvPr>
          <p:cNvSpPr/>
          <p:nvPr/>
        </p:nvSpPr>
        <p:spPr>
          <a:xfrm>
            <a:off x="6339840" y="3385166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E219B0-1EA1-81F3-5473-6B7FAEBC04EA}"/>
              </a:ext>
            </a:extLst>
          </p:cNvPr>
          <p:cNvSpPr/>
          <p:nvPr/>
        </p:nvSpPr>
        <p:spPr>
          <a:xfrm>
            <a:off x="6339840" y="3977038"/>
            <a:ext cx="416560" cy="31949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D9A223-F480-3A39-2E98-6B9970A5D290}"/>
              </a:ext>
            </a:extLst>
          </p:cNvPr>
          <p:cNvSpPr/>
          <p:nvPr/>
        </p:nvSpPr>
        <p:spPr>
          <a:xfrm>
            <a:off x="2849880" y="2827021"/>
            <a:ext cx="365760" cy="261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67BD2-3838-E624-C5AB-ADE980900C30}"/>
              </a:ext>
            </a:extLst>
          </p:cNvPr>
          <p:cNvSpPr txBox="1"/>
          <p:nvPr/>
        </p:nvSpPr>
        <p:spPr>
          <a:xfrm>
            <a:off x="2824480" y="2032907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We’ve done all the letter keys for you ; you do the rest ! </a:t>
            </a:r>
          </a:p>
        </p:txBody>
      </p:sp>
    </p:spTree>
    <p:extLst>
      <p:ext uri="{BB962C8B-B14F-4D97-AF65-F5344CB8AC3E}">
        <p14:creationId xmlns:p14="http://schemas.microsoft.com/office/powerpoint/2010/main" val="1201668546"/>
      </p:ext>
    </p:extLst>
  </p:cSld>
  <p:clrMapOvr>
    <a:masterClrMapping/>
  </p:clrMapOvr>
</p:sld>
</file>

<file path=ppt/theme/theme1.xml><?xml version="1.0" encoding="utf-8"?>
<a:theme xmlns:a="http://schemas.openxmlformats.org/drawingml/2006/main" name="unit 02">
  <a:themeElements>
    <a:clrScheme name="ELDES">
      <a:dk1>
        <a:srgbClr val="004375"/>
      </a:dk1>
      <a:lt1>
        <a:srgbClr val="F5F5F5"/>
      </a:lt1>
      <a:dk2>
        <a:srgbClr val="3C3C3B"/>
      </a:dk2>
      <a:lt2>
        <a:srgbClr val="FFFFFF"/>
      </a:lt2>
      <a:accent1>
        <a:srgbClr val="004375"/>
      </a:accent1>
      <a:accent2>
        <a:srgbClr val="A6D5F4"/>
      </a:accent2>
      <a:accent3>
        <a:srgbClr val="FFCC34"/>
      </a:accent3>
      <a:accent4>
        <a:srgbClr val="B0CB72"/>
      </a:accent4>
      <a:accent5>
        <a:srgbClr val="3C3C3B"/>
      </a:accent5>
      <a:accent6>
        <a:srgbClr val="F5F5F5"/>
      </a:accent6>
      <a:hlink>
        <a:srgbClr val="A6D5F4"/>
      </a:hlink>
      <a:folHlink>
        <a:srgbClr val="FFCC34"/>
      </a:folHlink>
    </a:clrScheme>
    <a:fontScheme name="ELDES">
      <a:majorFont>
        <a:latin typeface="Rubik Bold"/>
        <a:ea typeface=""/>
        <a:cs typeface="Rubik Medium"/>
      </a:majorFont>
      <a:minorFont>
        <a:latin typeface="Rubik Light"/>
        <a:ea typeface=""/>
        <a:cs typeface="Rubik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BA6B56CAFAC4B8DE49C1FB410908A" ma:contentTypeVersion="4" ma:contentTypeDescription="Create a new document." ma:contentTypeScope="" ma:versionID="0b6c6b58daf2eede1f18ecf6460c52f1">
  <xsd:schema xmlns:xsd="http://www.w3.org/2001/XMLSchema" xmlns:xs="http://www.w3.org/2001/XMLSchema" xmlns:p="http://schemas.microsoft.com/office/2006/metadata/properties" xmlns:ns3="936c79ad-d4fa-4eb4-abd7-ebb4720cf156" targetNamespace="http://schemas.microsoft.com/office/2006/metadata/properties" ma:root="true" ma:fieldsID="18700a1f5a98040e6364bb56f0e1d654" ns3:_="">
    <xsd:import namespace="936c79ad-d4fa-4eb4-abd7-ebb4720cf1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c79ad-d4fa-4eb4-abd7-ebb4720cf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8D68E-977F-4773-BAD6-AB14BD17D3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A7789-7CA4-4E2B-BB21-F19873C429B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936c79ad-d4fa-4eb4-abd7-ebb4720cf156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ADAAA2-DF21-443D-8E0A-9FAE434BC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6c79ad-d4fa-4eb4-abd7-ebb4720cf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2856</Words>
  <Application>Microsoft Office PowerPoint</Application>
  <PresentationFormat>Widescreen</PresentationFormat>
  <Paragraphs>598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Wingdings</vt:lpstr>
      <vt:lpstr>Rubik Bold</vt:lpstr>
      <vt:lpstr>Rubik Light</vt:lpstr>
      <vt:lpstr>Arial</vt:lpstr>
      <vt:lpstr>Calibri</vt:lpstr>
      <vt:lpstr>unit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yacine.essid</dc:creator>
  <cp:lastModifiedBy>Betz, Grayson</cp:lastModifiedBy>
  <cp:revision>40</cp:revision>
  <dcterms:created xsi:type="dcterms:W3CDTF">2024-07-17T09:58:59Z</dcterms:created>
  <dcterms:modified xsi:type="dcterms:W3CDTF">2025-01-02T03:13:31Z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0x010100646BA6B56CAFAC4B8DE49C1FB410908A</vt:lpwstr>
  </property>
</Properties>
</file>