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5"/>
  </p:sldMasterIdLst>
  <p:notesMasterIdLst>
    <p:notesMasterId r:id="rId6"/>
  </p:notesMasterIdLst>
  <p:sldIdLst>
    <p:sldId id="256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310AEB98-B42A-41B1-A8B6-4D8B0230D01B}">
  <a:tblStyle styleId="{310AEB98-B42A-41B1-A8B6-4D8B0230D01B}" styleName="Table_0">
    <a:wholeTbl>
      <a:tcTxStyle>
        <a:font>
          <a:latin typeface="Arial"/>
          <a:ea typeface="Arial"/>
          <a:cs typeface="Arial"/>
        </a:font>
        <a:srgbClr val="000000"/>
      </a:tcTx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7116f8c092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7116f8c092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0" y="0"/>
            <a:ext cx="30000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</a:t>
            </a:r>
            <a:endParaRPr/>
          </a:p>
        </p:txBody>
      </p:sp>
      <p:sp>
        <p:nvSpPr>
          <p:cNvPr id="55" name="Google Shape;55;p13"/>
          <p:cNvSpPr txBox="1"/>
          <p:nvPr/>
        </p:nvSpPr>
        <p:spPr>
          <a:xfrm>
            <a:off x="0" y="0"/>
            <a:ext cx="30000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</a:t>
            </a:r>
            <a:endParaRPr/>
          </a:p>
        </p:txBody>
      </p:sp>
      <p:sp>
        <p:nvSpPr>
          <p:cNvPr id="56" name="Google Shape;56;p13"/>
          <p:cNvSpPr txBox="1"/>
          <p:nvPr/>
        </p:nvSpPr>
        <p:spPr>
          <a:xfrm>
            <a:off x="0" y="0"/>
            <a:ext cx="3000000" cy="40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 </a:t>
            </a:r>
            <a:endParaRPr/>
          </a:p>
        </p:txBody>
      </p:sp>
      <p:graphicFrame>
        <p:nvGraphicFramePr>
          <p:cNvPr id="57" name="Google Shape;57;p13"/>
          <p:cNvGraphicFramePr/>
          <p:nvPr/>
        </p:nvGraphicFramePr>
        <p:xfrm>
          <a:off x="642938" y="890588"/>
          <a:ext cx="3000000" cy="3000000"/>
        </p:xfrm>
        <a:graphic>
          <a:graphicData uri="http://schemas.openxmlformats.org/drawingml/2006/table">
            <a:tbl>
              <a:tblPr>
                <a:noFill/>
                <a:tableStyleId>{310AEB98-B42A-41B1-A8B6-4D8B0230D01B}</a:tableStyleId>
              </a:tblPr>
              <a:tblGrid>
                <a:gridCol w="1437550"/>
                <a:gridCol w="1705700"/>
                <a:gridCol w="1571625"/>
                <a:gridCol w="1571625"/>
                <a:gridCol w="1571625"/>
              </a:tblGrid>
              <a:tr h="485775"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Estudiante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EEEEEE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Usar el botón de encendido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EEEEEE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Charge laptop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EEEEEE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Conectar el ratón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EEEEEE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Buscar iconos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rgbClr val="EEEEEE"/>
                    </a:solidFill>
                  </a:tcPr>
                </a:tc>
              </a:tr>
              <a:tr h="485775"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85775"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</a:tr>
              <a:tr h="485775"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85775"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66725"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</a:tcPr>
                </a:tc>
              </a:tr>
              <a:tr h="466725">
                <a:tc>
                  <a:txBody>
                    <a:bodyPr/>
                    <a:lstStyle/>
                    <a:p>
                      <a:pPr indent="0" lvl="0" marL="0" rtl="0" algn="l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ctr">
                        <a:lnSpc>
                          <a:spcPct val="12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/>
                        <a:t> </a:t>
                      </a:r>
                      <a:endParaRPr/>
                    </a:p>
                  </a:txBody>
                  <a:tcPr marT="95250" marB="95250" marR="95250" marL="95250">
                    <a:lnL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L>
                    <a:lnR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R>
                    <a:lnT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T>
                    <a:lnB cap="flat" cmpd="sng" w="9525">
                      <a:solidFill>
                        <a:srgbClr val="9E9E9E"/>
                      </a:solidFill>
                      <a:prstDash val="solid"/>
                      <a:round/>
                      <a:headEnd len="sm" w="sm" type="none"/>
                      <a:tailEnd len="sm" w="sm" type="none"/>
                    </a:lnB>
                    <a:solidFill>
                      <a:schemeClr val="lt1"/>
                    </a:solidFill>
                  </a:tcPr>
                </a:tc>
              </a:tr>
            </a:tbl>
          </a:graphicData>
        </a:graphic>
      </p:graphicFrame>
      <p:sp>
        <p:nvSpPr>
          <p:cNvPr id="58" name="Google Shape;58;p13"/>
          <p:cNvSpPr txBox="1"/>
          <p:nvPr/>
        </p:nvSpPr>
        <p:spPr>
          <a:xfrm>
            <a:off x="0" y="79475"/>
            <a:ext cx="8856600" cy="797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400">
                <a:solidFill>
                  <a:schemeClr val="dk1"/>
                </a:solidFill>
              </a:rPr>
              <a:t>Lista de control formativa (uso del profesor al final de la lección)</a:t>
            </a:r>
            <a:endParaRPr sz="21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1100">
              <a:solidFill>
                <a:schemeClr val="dk1"/>
              </a:solidFill>
            </a:endParaRPr>
          </a:p>
        </p:txBody>
      </p:sp>
      <p:sp>
        <p:nvSpPr>
          <p:cNvPr id="59" name="Google Shape;59;p13"/>
          <p:cNvSpPr txBox="1"/>
          <p:nvPr/>
        </p:nvSpPr>
        <p:spPr>
          <a:xfrm>
            <a:off x="122800" y="4413875"/>
            <a:ext cx="1806000" cy="612600"/>
          </a:xfrm>
          <a:prstGeom prst="rect">
            <a:avLst/>
          </a:prstGeom>
          <a:solidFill>
            <a:srgbClr val="FFF2CC"/>
          </a:solidFill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S=Sí, con apoyo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100">
              <a:solidFill>
                <a:schemeClr val="dk1"/>
              </a:solidFill>
            </a:endParaRPr>
          </a:p>
        </p:txBody>
      </p:sp>
      <p:sp>
        <p:nvSpPr>
          <p:cNvPr id="60" name="Google Shape;60;p13"/>
          <p:cNvSpPr txBox="1"/>
          <p:nvPr/>
        </p:nvSpPr>
        <p:spPr>
          <a:xfrm>
            <a:off x="3093900" y="4390775"/>
            <a:ext cx="5995800" cy="814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300">
                <a:solidFill>
                  <a:schemeClr val="dk1"/>
                </a:solidFill>
              </a:rPr>
              <a:t>S=Sí, el alumno ha demostrado la destreza en clase</a:t>
            </a:r>
            <a:endParaRPr sz="1300">
              <a:solidFill>
                <a:schemeClr val="dk1"/>
              </a:solidFill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300">
                <a:solidFill>
                  <a:schemeClr val="dk1"/>
                </a:solidFill>
              </a:rPr>
              <a:t>La casilla en blanco significa que el alumno aún no ha demostrado la destreza</a:t>
            </a:r>
            <a:endParaRPr sz="1300">
              <a:solidFill>
                <a:schemeClr val="dk1"/>
              </a:solidFill>
            </a:endParaRPr>
          </a:p>
          <a:p>
            <a:pPr indent="0" lvl="0" marL="0" rtl="0" algn="r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1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