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5"/>
  </p:sldMasterIdLst>
  <p:notesMasterIdLst>
    <p:notesMasterId r:id="rId6"/>
  </p:notesMasterIdLst>
  <p:sldIdLst>
    <p:sldId id="256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10AEB98-B42A-41B1-A8B6-4D8B0230D01B}">
  <a:tblStyle styleId="{310AEB98-B42A-41B1-A8B6-4D8B0230D01B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7116f8c09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7116f8c09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55" name="Google Shape;55;p13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  <p:graphicFrame>
        <p:nvGraphicFramePr>
          <p:cNvPr id="57" name="Google Shape;57;p13"/>
          <p:cNvGraphicFramePr/>
          <p:nvPr/>
        </p:nvGraphicFramePr>
        <p:xfrm>
          <a:off x="642938" y="8905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{310AEB98-B42A-41B1-A8B6-4D8B0230D01B}</a:tableStyleId>
              </a:tblPr>
              <a:tblGrid>
                <a:gridCol w="1437550"/>
                <a:gridCol w="1705700"/>
                <a:gridCol w="1571625"/>
                <a:gridCol w="1571625"/>
                <a:gridCol w="1571625"/>
              </a:tblGrid>
              <a:tr h="4857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Estudiante</a:t>
                      </a:r>
                      <a:endParaRPr/>
                    </a:p>
                  </a:txBody>
                  <a:tcPr marT="95250" marB="95250" marR="95250" marL="9525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Usar el botón de encendido</a:t>
                      </a:r>
                      <a:endParaRPr/>
                    </a:p>
                  </a:txBody>
                  <a:tcPr marT="95250" marB="95250" marR="95250" marL="9525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Charge laptop</a:t>
                      </a:r>
                      <a:endParaRPr/>
                    </a:p>
                  </a:txBody>
                  <a:tcPr marT="95250" marB="95250" marR="95250" marL="9525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Conectar el ratón</a:t>
                      </a:r>
                      <a:endParaRPr/>
                    </a:p>
                  </a:txBody>
                  <a:tcPr marT="95250" marB="95250" marR="95250" marL="9525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Buscar iconos</a:t>
                      </a:r>
                      <a:endParaRPr/>
                    </a:p>
                  </a:txBody>
                  <a:tcPr marT="95250" marB="95250" marR="95250" marL="9525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EEEE"/>
                    </a:solidFill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5250" marB="95250" marR="95250" marL="9525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5250" marB="95250" marR="95250" marL="9525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5250" marB="95250" marR="95250" marL="9525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 </a:t>
                      </a:r>
                      <a:endParaRPr/>
                    </a:p>
                  </a:txBody>
                  <a:tcPr marT="95250" marB="95250" marR="95250" marL="9525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 </a:t>
                      </a:r>
                      <a:endParaRPr/>
                    </a:p>
                  </a:txBody>
                  <a:tcPr marT="95250" marB="95250" marR="95250" marL="9525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5250" marB="95250" marR="95250" marL="9525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5250" marB="95250" marR="95250" marL="9525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5250" marB="95250" marR="95250" marL="9525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5250" marB="95250" marR="95250" marL="9525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5250" marB="95250" marR="95250" marL="9525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5250" marB="95250" marR="95250" marL="9525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5250" marB="95250" marR="95250" marL="9525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 </a:t>
                      </a:r>
                      <a:endParaRPr/>
                    </a:p>
                  </a:txBody>
                  <a:tcPr marT="95250" marB="95250" marR="95250" marL="9525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5250" marB="95250" marR="95250" marL="9525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 </a:t>
                      </a:r>
                      <a:endParaRPr/>
                    </a:p>
                  </a:txBody>
                  <a:tcPr marT="95250" marB="95250" marR="95250" marL="9525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5250" marB="95250" marR="95250" marL="9525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5250" marB="95250" marR="95250" marL="9525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 </a:t>
                      </a:r>
                      <a:endParaRPr/>
                    </a:p>
                  </a:txBody>
                  <a:tcPr marT="95250" marB="95250" marR="95250" marL="9525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 </a:t>
                      </a:r>
                      <a:endParaRPr/>
                    </a:p>
                  </a:txBody>
                  <a:tcPr marT="95250" marB="95250" marR="95250" marL="9525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 </a:t>
                      </a:r>
                      <a:endParaRPr/>
                    </a:p>
                  </a:txBody>
                  <a:tcPr marT="95250" marB="95250" marR="95250" marL="9525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5250" marB="95250" marR="95250" marL="9525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5250" marB="95250" marR="95250" marL="9525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5250" marB="95250" marR="95250" marL="9525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 </a:t>
                      </a:r>
                      <a:endParaRPr/>
                    </a:p>
                  </a:txBody>
                  <a:tcPr marT="95250" marB="95250" marR="95250" marL="9525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 </a:t>
                      </a:r>
                      <a:endParaRPr/>
                    </a:p>
                  </a:txBody>
                  <a:tcPr marT="95250" marB="95250" marR="95250" marL="9525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5250" marB="95250" marR="95250" marL="9525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5250" marB="95250" marR="95250" marL="9525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 </a:t>
                      </a:r>
                      <a:endParaRPr/>
                    </a:p>
                  </a:txBody>
                  <a:tcPr marT="95250" marB="95250" marR="95250" marL="9525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 </a:t>
                      </a:r>
                      <a:endParaRPr/>
                    </a:p>
                  </a:txBody>
                  <a:tcPr marT="95250" marB="95250" marR="95250" marL="9525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 </a:t>
                      </a:r>
                      <a:endParaRPr/>
                    </a:p>
                  </a:txBody>
                  <a:tcPr marT="95250" marB="95250" marR="95250" marL="9525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58" name="Google Shape;58;p13"/>
          <p:cNvSpPr txBox="1"/>
          <p:nvPr/>
        </p:nvSpPr>
        <p:spPr>
          <a:xfrm>
            <a:off x="0" y="79475"/>
            <a:ext cx="8856600" cy="7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dk1"/>
                </a:solidFill>
              </a:rPr>
              <a:t>Lista de control formativa (uso del profesor al final de la lección)</a:t>
            </a:r>
            <a:endParaRPr sz="2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22800" y="4413875"/>
            <a:ext cx="1806000" cy="6126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S=Sí, con apoyo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3093900" y="4390775"/>
            <a:ext cx="5995800" cy="8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chemeClr val="dk1"/>
                </a:solidFill>
              </a:rPr>
              <a:t>S=Sí, el alumno ha demostrado la destreza en clase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chemeClr val="dk1"/>
                </a:solidFill>
              </a:rPr>
              <a:t>La casilla en blanco significa que el alumno aún no ha demostrado la destreza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